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4"/>
  </p:notesMasterIdLst>
  <p:handoutMasterIdLst>
    <p:handoutMasterId r:id="rId25"/>
  </p:handoutMasterIdLst>
  <p:sldIdLst>
    <p:sldId id="256" r:id="rId5"/>
    <p:sldId id="281" r:id="rId6"/>
    <p:sldId id="282" r:id="rId7"/>
    <p:sldId id="283" r:id="rId8"/>
    <p:sldId id="284" r:id="rId9"/>
    <p:sldId id="285" r:id="rId10"/>
    <p:sldId id="286" r:id="rId11"/>
    <p:sldId id="295" r:id="rId12"/>
    <p:sldId id="287" r:id="rId13"/>
    <p:sldId id="288" r:id="rId14"/>
    <p:sldId id="289" r:id="rId15"/>
    <p:sldId id="290" r:id="rId16"/>
    <p:sldId id="291" r:id="rId17"/>
    <p:sldId id="292" r:id="rId18"/>
    <p:sldId id="293" r:id="rId19"/>
    <p:sldId id="298" r:id="rId20"/>
    <p:sldId id="299" r:id="rId21"/>
    <p:sldId id="294"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160" userDrawn="1">
          <p15:clr>
            <a:srgbClr val="A4A3A4"/>
          </p15:clr>
        </p15:guide>
        <p15:guide id="4"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6C"/>
    <a:srgbClr val="63666A"/>
    <a:srgbClr val="00A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24" autoAdjust="0"/>
    <p:restoredTop sz="94660"/>
  </p:normalViewPr>
  <p:slideViewPr>
    <p:cSldViewPr snapToGrid="0" showGuides="1">
      <p:cViewPr varScale="1">
        <p:scale>
          <a:sx n="162" d="100"/>
          <a:sy n="162" d="100"/>
        </p:scale>
        <p:origin x="948" y="1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1B0925-D018-4694-8BD2-B89F172BCC04}" type="datetimeFigureOut">
              <a:rPr lang="en-US" smtClean="0"/>
              <a:t>12/15/2021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51C376-EA5F-40EB-B5C9-F210D82C3856}" type="slidenum">
              <a:rPr lang="en-US" smtClean="0"/>
              <a:t>‹#›</a:t>
            </a:fld>
            <a:endParaRPr lang="en-US"/>
          </a:p>
        </p:txBody>
      </p:sp>
    </p:spTree>
    <p:extLst>
      <p:ext uri="{BB962C8B-B14F-4D97-AF65-F5344CB8AC3E}">
        <p14:creationId xmlns:p14="http://schemas.microsoft.com/office/powerpoint/2010/main" val="133688753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8F5D99-016A-414A-B5D0-2B391DB0FAA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5F514-E216-4B0B-9B33-6FEA2EC08AD4}" type="slidenum">
              <a:rPr lang="en-US" smtClean="0"/>
              <a:t>‹#›</a:t>
            </a:fld>
            <a:endParaRPr lang="en-US"/>
          </a:p>
        </p:txBody>
      </p:sp>
    </p:spTree>
    <p:extLst>
      <p:ext uri="{BB962C8B-B14F-4D97-AF65-F5344CB8AC3E}">
        <p14:creationId xmlns:p14="http://schemas.microsoft.com/office/powerpoint/2010/main" val="34468886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2F6C"/>
        </a:solidFill>
        <a:effectLst/>
      </p:bgPr>
    </p:bg>
    <p:spTree>
      <p:nvGrpSpPr>
        <p:cNvPr id="1" name=""/>
        <p:cNvGrpSpPr/>
        <p:nvPr/>
      </p:nvGrpSpPr>
      <p:grpSpPr>
        <a:xfrm>
          <a:off x="0" y="0"/>
          <a:ext cx="0" cy="0"/>
          <a:chOff x="0" y="0"/>
          <a:chExt cx="0" cy="0"/>
        </a:xfrm>
      </p:grpSpPr>
      <p:sp>
        <p:nvSpPr>
          <p:cNvPr id="27" name="Text Placeholder 24"/>
          <p:cNvSpPr>
            <a:spLocks noGrp="1"/>
          </p:cNvSpPr>
          <p:nvPr>
            <p:ph type="body" sz="quarter" idx="12" hasCustomPrompt="1"/>
          </p:nvPr>
        </p:nvSpPr>
        <p:spPr>
          <a:xfrm>
            <a:off x="753989" y="4158597"/>
            <a:ext cx="10684021" cy="612333"/>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0" baseline="0">
                <a:solidFill>
                  <a:schemeClr val="bg1"/>
                </a:solidFill>
                <a:latin typeface="Arial" panose="020B0604020202020204" pitchFamily="34" charset="0"/>
                <a:cs typeface="Arial" panose="020B0604020202020204" pitchFamily="34" charset="0"/>
              </a:defRPr>
            </a:lvl1pPr>
          </a:lstStyle>
          <a:p>
            <a:pPr lvl="0"/>
            <a:r>
              <a:rPr lang="en-US" dirty="0"/>
              <a:t>Presenter’s Full Name</a:t>
            </a:r>
            <a:br>
              <a:rPr lang="en-US" dirty="0"/>
            </a:br>
            <a:r>
              <a:rPr lang="en-US" dirty="0"/>
              <a:t>Job Title</a:t>
            </a:r>
          </a:p>
          <a:p>
            <a:pPr lvl="0"/>
            <a:endParaRPr lang="en-US" dirty="0"/>
          </a:p>
        </p:txBody>
      </p:sp>
      <p:sp>
        <p:nvSpPr>
          <p:cNvPr id="28" name="Text Placeholder 24"/>
          <p:cNvSpPr>
            <a:spLocks noGrp="1"/>
          </p:cNvSpPr>
          <p:nvPr>
            <p:ph type="body" sz="quarter" idx="13" hasCustomPrompt="1"/>
          </p:nvPr>
        </p:nvSpPr>
        <p:spPr>
          <a:xfrm>
            <a:off x="753989" y="3694076"/>
            <a:ext cx="10684021" cy="374650"/>
          </a:xfrm>
          <a:prstGeom prst="rect">
            <a:avLst/>
          </a:prstGeom>
        </p:spPr>
        <p:txBody>
          <a:bodyPr/>
          <a:lstStyle>
            <a:lvl1pPr marL="0" indent="0" algn="ctr">
              <a:buNone/>
              <a:defRPr sz="1800" b="0" baseline="0">
                <a:solidFill>
                  <a:schemeClr val="bg1"/>
                </a:solidFill>
                <a:latin typeface="Arial" panose="020B0604020202020204" pitchFamily="34" charset="0"/>
                <a:cs typeface="Arial" panose="020B0604020202020204" pitchFamily="34" charset="0"/>
              </a:defRPr>
            </a:lvl1pPr>
          </a:lstStyle>
          <a:p>
            <a:pPr lvl="0"/>
            <a:r>
              <a:rPr lang="en-US" dirty="0"/>
              <a:t>Location/Date</a:t>
            </a:r>
          </a:p>
        </p:txBody>
      </p:sp>
      <p:sp>
        <p:nvSpPr>
          <p:cNvPr id="10" name="Text Placeholder 2"/>
          <p:cNvSpPr txBox="1">
            <a:spLocks/>
          </p:cNvSpPr>
          <p:nvPr userDrawn="1"/>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b="0" i="0" dirty="0">
                <a:solidFill>
                  <a:schemeClr val="bg1"/>
                </a:solidFill>
                <a:effectLst/>
                <a:latin typeface="arial" panose="020B0604020202020204" pitchFamily="34" charset="0"/>
              </a:rPr>
              <a:t>© 2021 Lockheed Martin Corporation. All Rights Reserved.</a:t>
            </a:r>
            <a:endParaRPr lang="en-US" sz="800" dirty="0">
              <a:solidFill>
                <a:schemeClr val="bg1"/>
              </a:solidFill>
            </a:endParaRPr>
          </a:p>
        </p:txBody>
      </p:sp>
      <p:sp>
        <p:nvSpPr>
          <p:cNvPr id="2" name="Title 1">
            <a:extLst>
              <a:ext uri="{FF2B5EF4-FFF2-40B4-BE49-F238E27FC236}">
                <a16:creationId xmlns:a16="http://schemas.microsoft.com/office/drawing/2014/main" id="{37B74125-F2D3-4455-9B62-BF3D58EFF6A5}"/>
              </a:ext>
            </a:extLst>
          </p:cNvPr>
          <p:cNvSpPr>
            <a:spLocks noGrp="1"/>
          </p:cNvSpPr>
          <p:nvPr>
            <p:ph type="title" hasCustomPrompt="1"/>
          </p:nvPr>
        </p:nvSpPr>
        <p:spPr>
          <a:xfrm>
            <a:off x="761388" y="2121732"/>
            <a:ext cx="10676622" cy="872779"/>
          </a:xfrm>
          <a:prstGeom prst="rect">
            <a:avLst/>
          </a:prstGeom>
        </p:spPr>
        <p:txBody>
          <a:bodyPr/>
          <a:lstStyle>
            <a:lvl1pPr algn="ctr">
              <a:defRPr sz="4000"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6" name="Text Placeholder 24"/>
          <p:cNvSpPr>
            <a:spLocks noGrp="1"/>
          </p:cNvSpPr>
          <p:nvPr>
            <p:ph type="body" sz="quarter" idx="11" hasCustomPrompt="1"/>
          </p:nvPr>
        </p:nvSpPr>
        <p:spPr>
          <a:xfrm>
            <a:off x="755110" y="3084382"/>
            <a:ext cx="10684021" cy="403097"/>
          </a:xfrm>
          <a:prstGeom prst="rect">
            <a:avLst/>
          </a:prstGeom>
        </p:spPr>
        <p:txBody>
          <a:bodyPr/>
          <a:lstStyle>
            <a:lvl1pPr marL="0" indent="0" algn="ctr">
              <a:buNone/>
              <a:defRPr sz="2400" b="0" cap="none" baseline="0">
                <a:solidFill>
                  <a:schemeClr val="bg1"/>
                </a:solidFill>
                <a:latin typeface="Arial" panose="020B0604020202020204" pitchFamily="34" charset="0"/>
                <a:cs typeface="Arial" panose="020B0604020202020204" pitchFamily="34" charset="0"/>
              </a:defRPr>
            </a:lvl1pPr>
          </a:lstStyle>
          <a:p>
            <a:pPr lvl="0"/>
            <a:r>
              <a:rPr lang="en-US" dirty="0"/>
              <a:t>Presentation Subtitle</a:t>
            </a:r>
          </a:p>
        </p:txBody>
      </p:sp>
      <p:pic>
        <p:nvPicPr>
          <p:cNvPr id="8" name="Picture 7">
            <a:extLst>
              <a:ext uri="{FF2B5EF4-FFF2-40B4-BE49-F238E27FC236}">
                <a16:creationId xmlns:a16="http://schemas.microsoft.com/office/drawing/2014/main" id="{5FA3D446-DD26-8746-A5E0-4AA01199C4E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629159" y="5014795"/>
            <a:ext cx="4948480" cy="1195882"/>
          </a:xfrm>
          <a:prstGeom prst="rect">
            <a:avLst/>
          </a:prstGeom>
        </p:spPr>
      </p:pic>
    </p:spTree>
    <p:extLst>
      <p:ext uri="{BB962C8B-B14F-4D97-AF65-F5344CB8AC3E}">
        <p14:creationId xmlns:p14="http://schemas.microsoft.com/office/powerpoint/2010/main" val="2722306821"/>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B9F2B1-928A-46A9-B994-8818F770B99E}"/>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74320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rgbClr val="002F6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33390" y="2397012"/>
            <a:ext cx="8125218" cy="1963594"/>
          </a:xfrm>
          <a:prstGeom prst="rect">
            <a:avLst/>
          </a:prstGeom>
        </p:spPr>
      </p:pic>
    </p:spTree>
    <p:extLst>
      <p:ext uri="{BB962C8B-B14F-4D97-AF65-F5344CB8AC3E}">
        <p14:creationId xmlns:p14="http://schemas.microsoft.com/office/powerpoint/2010/main" val="374329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with Blu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5" name="Rectangle 4"/>
          <p:cNvSpPr/>
          <p:nvPr userDrawn="1"/>
        </p:nvSpPr>
        <p:spPr>
          <a:xfrm>
            <a:off x="7151569" y="2594573"/>
            <a:ext cx="5040431" cy="3246765"/>
          </a:xfrm>
          <a:prstGeom prst="rect">
            <a:avLst/>
          </a:prstGeom>
          <a:solidFill>
            <a:srgbClr val="FFFFFF">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 name="Text Placeholder 12"/>
          <p:cNvSpPr>
            <a:spLocks noGrp="1"/>
          </p:cNvSpPr>
          <p:nvPr>
            <p:ph type="body" sz="quarter" idx="11" hasCustomPrompt="1"/>
          </p:nvPr>
        </p:nvSpPr>
        <p:spPr>
          <a:xfrm>
            <a:off x="6961851"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3000" kern="1200" cap="none" baseline="0">
                <a:solidFill>
                  <a:schemeClr val="accent2"/>
                </a:solidFill>
                <a:latin typeface="Arial" panose="020B0604020202020204" pitchFamily="34" charset="0"/>
                <a:cs typeface="Arial" panose="020B0604020202020204" pitchFamily="34" charset="0"/>
              </a:defRPr>
            </a:lvl1pPr>
          </a:lstStyle>
          <a:p>
            <a:pPr lvl="0"/>
            <a:r>
              <a:rPr lang="en-US" dirty="0"/>
              <a:t>Add message here.</a:t>
            </a:r>
          </a:p>
        </p:txBody>
      </p:sp>
      <p:sp>
        <p:nvSpPr>
          <p:cNvPr id="2" name="Title 1">
            <a:extLst>
              <a:ext uri="{FF2B5EF4-FFF2-40B4-BE49-F238E27FC236}">
                <a16:creationId xmlns:a16="http://schemas.microsoft.com/office/drawing/2014/main" id="{D65AC895-F598-4168-89AA-53841B232F60}"/>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545313888"/>
      </p:ext>
    </p:extLst>
  </p:cSld>
  <p:clrMapOvr>
    <a:masterClrMapping/>
  </p:clrMapOvr>
  <p:extLst>
    <p:ext uri="{DCECCB84-F9BA-43D5-87BE-67443E8EF086}">
      <p15:sldGuideLst xmlns:p15="http://schemas.microsoft.com/office/powerpoint/2012/main">
        <p15:guide id="1" pos="3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 with White Header and Message">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7088"/>
            <a:ext cx="12192000" cy="6286500"/>
          </a:xfrm>
          <a:prstGeom prst="rect">
            <a:avLst/>
          </a:prstGeom>
        </p:spPr>
        <p:txBody>
          <a:bodyPr anchor="ctr"/>
          <a:lstStyle>
            <a:lvl1pPr marL="0" indent="0" algn="ctr">
              <a:buNone/>
              <a:defRPr>
                <a:solidFill>
                  <a:schemeClr val="tx1"/>
                </a:solidFill>
              </a:defRPr>
            </a:lvl1pPr>
          </a:lstStyle>
          <a:p>
            <a:r>
              <a:rPr lang="en-US"/>
              <a:t>Click icon to add picture</a:t>
            </a:r>
            <a:endParaRPr lang="en-US" dirty="0"/>
          </a:p>
        </p:txBody>
      </p:sp>
      <p:sp>
        <p:nvSpPr>
          <p:cNvPr id="13" name="Text Placeholder 12"/>
          <p:cNvSpPr>
            <a:spLocks noGrp="1"/>
          </p:cNvSpPr>
          <p:nvPr>
            <p:ph type="body" sz="quarter" idx="11" hasCustomPrompt="1"/>
          </p:nvPr>
        </p:nvSpPr>
        <p:spPr>
          <a:xfrm>
            <a:off x="6954763" y="2737125"/>
            <a:ext cx="4625974" cy="2961660"/>
          </a:xfrm>
          <a:prstGeom prst="rect">
            <a:avLst/>
          </a:prstGeom>
          <a:solidFill>
            <a:srgbClr val="FFFFFF">
              <a:alpha val="80000"/>
            </a:srgbClr>
          </a:solidFill>
        </p:spPr>
        <p:txBody>
          <a:bodyPr tIns="91440" bIns="91440" anchor="ctr">
            <a:normAutofit/>
          </a:bodyPr>
          <a:lstStyle>
            <a:lvl1pPr marL="0" indent="0" algn="r">
              <a:lnSpc>
                <a:spcPct val="90000"/>
              </a:lnSpc>
              <a:spcBef>
                <a:spcPts val="0"/>
              </a:spcBef>
              <a:buNone/>
              <a:defRPr sz="3000" kern="1200" cap="none" baseline="0">
                <a:solidFill>
                  <a:schemeClr val="accent2"/>
                </a:solidFill>
                <a:latin typeface="Arial" panose="020B0604020202020204" pitchFamily="34" charset="0"/>
                <a:cs typeface="Arial" panose="020B0604020202020204" pitchFamily="34" charset="0"/>
              </a:defRPr>
            </a:lvl1pPr>
          </a:lstStyle>
          <a:p>
            <a:pPr lvl="0"/>
            <a:r>
              <a:rPr lang="en-US" dirty="0"/>
              <a:t>Add message here.</a:t>
            </a:r>
          </a:p>
        </p:txBody>
      </p:sp>
      <p:sp>
        <p:nvSpPr>
          <p:cNvPr id="6" name="Title 1">
            <a:extLst>
              <a:ext uri="{FF2B5EF4-FFF2-40B4-BE49-F238E27FC236}">
                <a16:creationId xmlns:a16="http://schemas.microsoft.com/office/drawing/2014/main" id="{4C4D9D76-C4B5-4BFC-A241-E8BBCEBD3E5A}"/>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41963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with Blu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5" name="Title 1">
            <a:extLst>
              <a:ext uri="{FF2B5EF4-FFF2-40B4-BE49-F238E27FC236}">
                <a16:creationId xmlns:a16="http://schemas.microsoft.com/office/drawing/2014/main" id="{2B7B9B10-69FC-4D84-91FF-482B2BAA18DF}"/>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9996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with White Header">
    <p:spTree>
      <p:nvGrpSpPr>
        <p:cNvPr id="1" name=""/>
        <p:cNvGrpSpPr/>
        <p:nvPr/>
      </p:nvGrpSpPr>
      <p:grpSpPr>
        <a:xfrm>
          <a:off x="0" y="0"/>
          <a:ext cx="0" cy="0"/>
          <a:chOff x="0" y="0"/>
          <a:chExt cx="0" cy="0"/>
        </a:xfrm>
      </p:grpSpPr>
      <p:sp>
        <p:nvSpPr>
          <p:cNvPr id="16"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5" name="Title 1">
            <a:extLst>
              <a:ext uri="{FF2B5EF4-FFF2-40B4-BE49-F238E27FC236}">
                <a16:creationId xmlns:a16="http://schemas.microsoft.com/office/drawing/2014/main" id="{BB2E6B9B-6591-4690-89CA-026764B58C4D}"/>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49865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without Header">
    <p:spTree>
      <p:nvGrpSpPr>
        <p:cNvPr id="1" name=""/>
        <p:cNvGrpSpPr/>
        <p:nvPr/>
      </p:nvGrpSpPr>
      <p:grpSpPr>
        <a:xfrm>
          <a:off x="0" y="0"/>
          <a:ext cx="0" cy="0"/>
          <a:chOff x="0" y="0"/>
          <a:chExt cx="0" cy="0"/>
        </a:xfrm>
      </p:grpSpPr>
      <p:sp>
        <p:nvSpPr>
          <p:cNvPr id="13" name="Picture Placeholder 15"/>
          <p:cNvSpPr>
            <a:spLocks noGrp="1"/>
          </p:cNvSpPr>
          <p:nvPr>
            <p:ph type="pic" sz="quarter" idx="13"/>
          </p:nvPr>
        </p:nvSpPr>
        <p:spPr>
          <a:xfrm>
            <a:off x="0" y="0"/>
            <a:ext cx="12192000" cy="6286500"/>
          </a:xfrm>
          <a:prstGeom prst="rect">
            <a:avLst/>
          </a:prstGeom>
        </p:spPr>
        <p:txBody>
          <a:bodyPr anchor="ctr"/>
          <a:lstStyle>
            <a:lvl1pPr marL="0" indent="0" algn="ctr">
              <a:buNone/>
              <a:defRPr/>
            </a:lvl1pPr>
          </a:lstStyle>
          <a:p>
            <a:r>
              <a:rPr lang="en-US"/>
              <a:t>Click icon to add picture</a:t>
            </a:r>
            <a:endParaRPr lang="en-US" dirty="0"/>
          </a:p>
        </p:txBody>
      </p:sp>
      <p:sp>
        <p:nvSpPr>
          <p:cNvPr id="14" name="Text Placeholder 12"/>
          <p:cNvSpPr>
            <a:spLocks noGrp="1"/>
          </p:cNvSpPr>
          <p:nvPr>
            <p:ph type="body" sz="quarter" idx="11" hasCustomPrompt="1"/>
          </p:nvPr>
        </p:nvSpPr>
        <p:spPr>
          <a:xfrm>
            <a:off x="6954762" y="2737125"/>
            <a:ext cx="4625974" cy="2961660"/>
          </a:xfrm>
          <a:prstGeom prst="rect">
            <a:avLst/>
          </a:prstGeom>
          <a:solidFill>
            <a:srgbClr val="FFFFFF">
              <a:alpha val="80000"/>
            </a:srgbClr>
          </a:solidFill>
        </p:spPr>
        <p:txBody>
          <a:bodyPr anchor="ctr">
            <a:normAutofit/>
          </a:bodyPr>
          <a:lstStyle>
            <a:lvl1pPr marL="0" indent="0" algn="r">
              <a:lnSpc>
                <a:spcPct val="90000"/>
              </a:lnSpc>
              <a:spcBef>
                <a:spcPts val="0"/>
              </a:spcBef>
              <a:buNone/>
              <a:defRPr sz="3000" kern="1200" cap="none" baseline="0">
                <a:solidFill>
                  <a:schemeClr val="accent2"/>
                </a:solidFill>
                <a:latin typeface="Arial" panose="020B0604020202020204" pitchFamily="34" charset="0"/>
                <a:cs typeface="Arial" panose="020B0604020202020204" pitchFamily="34" charset="0"/>
              </a:defRPr>
            </a:lvl1pPr>
          </a:lstStyle>
          <a:p>
            <a:pPr lvl="0"/>
            <a:r>
              <a:rPr lang="en-US" dirty="0"/>
              <a:t>Add message here.</a:t>
            </a:r>
          </a:p>
        </p:txBody>
      </p:sp>
    </p:spTree>
    <p:extLst>
      <p:ext uri="{BB962C8B-B14F-4D97-AF65-F5344CB8AC3E}">
        <p14:creationId xmlns:p14="http://schemas.microsoft.com/office/powerpoint/2010/main" val="24768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60E2-4A59-41CF-9D25-3932C8732117}"/>
              </a:ext>
            </a:extLst>
          </p:cNvPr>
          <p:cNvSpPr>
            <a:spLocks noGrp="1"/>
          </p:cNvSpPr>
          <p:nvPr>
            <p:ph type="title" hasCustomPrompt="1"/>
          </p:nvPr>
        </p:nvSpPr>
        <p:spPr>
          <a:xfrm>
            <a:off x="755109" y="2454765"/>
            <a:ext cx="10684021" cy="1081902"/>
          </a:xfrm>
          <a:prstGeom prst="rect">
            <a:avLst/>
          </a:prstGeom>
        </p:spPr>
        <p:txBody>
          <a:bodyPr/>
          <a:lstStyle>
            <a:lvl1pPr algn="ctr">
              <a:defRPr sz="40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2" name="Text Placeholder 24"/>
          <p:cNvSpPr>
            <a:spLocks noGrp="1"/>
          </p:cNvSpPr>
          <p:nvPr>
            <p:ph type="body" sz="quarter" idx="11" hasCustomPrompt="1"/>
          </p:nvPr>
        </p:nvSpPr>
        <p:spPr>
          <a:xfrm>
            <a:off x="755110" y="3536666"/>
            <a:ext cx="10684021" cy="612333"/>
          </a:xfrm>
          <a:prstGeom prst="rect">
            <a:avLst/>
          </a:prstGeom>
        </p:spPr>
        <p:txBody>
          <a:bodyPr/>
          <a:lstStyle>
            <a:lvl1pPr marL="0" indent="0" algn="ctr">
              <a:buNone/>
              <a:defRPr sz="2400" b="0" cap="none" baseline="0">
                <a:solidFill>
                  <a:srgbClr val="002F6C"/>
                </a:solidFill>
                <a:latin typeface="Arial" panose="020B0604020202020204" pitchFamily="34" charset="0"/>
                <a:cs typeface="Arial" panose="020B0604020202020204" pitchFamily="34" charset="0"/>
              </a:defRPr>
            </a:lvl1pPr>
          </a:lstStyle>
          <a:p>
            <a:pPr lvl="0"/>
            <a:r>
              <a:rPr lang="en-US" dirty="0"/>
              <a:t>Transition Subtitle</a:t>
            </a:r>
          </a:p>
        </p:txBody>
      </p:sp>
    </p:spTree>
    <p:extLst>
      <p:ext uri="{BB962C8B-B14F-4D97-AF65-F5344CB8AC3E}">
        <p14:creationId xmlns:p14="http://schemas.microsoft.com/office/powerpoint/2010/main" val="23440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6954763" y="2737125"/>
            <a:ext cx="4625974" cy="2961660"/>
          </a:xfrm>
          <a:prstGeom prst="rect">
            <a:avLst/>
          </a:prstGeom>
        </p:spPr>
        <p:txBody>
          <a:bodyPr anchor="ctr">
            <a:normAutofit/>
          </a:bodyPr>
          <a:lstStyle>
            <a:lvl1pPr marL="0" indent="0" algn="r">
              <a:lnSpc>
                <a:spcPct val="90000"/>
              </a:lnSpc>
              <a:spcBef>
                <a:spcPts val="0"/>
              </a:spcBef>
              <a:buNone/>
              <a:defRPr sz="3000" kern="1200" cap="none" baseline="0">
                <a:solidFill>
                  <a:schemeClr val="accent2"/>
                </a:solidFill>
                <a:latin typeface="Arial" panose="020B0604020202020204" pitchFamily="34" charset="0"/>
                <a:cs typeface="Arial" panose="020B0604020202020204" pitchFamily="34" charset="0"/>
              </a:defRPr>
            </a:lvl1pPr>
          </a:lstStyle>
          <a:p>
            <a:pPr lvl="0"/>
            <a:r>
              <a:rPr lang="en-US" dirty="0"/>
              <a:t>Add message here.</a:t>
            </a:r>
          </a:p>
        </p:txBody>
      </p:sp>
      <p:sp>
        <p:nvSpPr>
          <p:cNvPr id="13" name="Content Placeholder 12"/>
          <p:cNvSpPr>
            <a:spLocks noGrp="1"/>
          </p:cNvSpPr>
          <p:nvPr>
            <p:ph sz="quarter" idx="12" hasCustomPrompt="1"/>
          </p:nvPr>
        </p:nvSpPr>
        <p:spPr>
          <a:xfrm>
            <a:off x="533399" y="1311425"/>
            <a:ext cx="6096000" cy="4387360"/>
          </a:xfrm>
          <a:prstGeom prst="rect">
            <a:avLst/>
          </a:prstGeom>
        </p:spPr>
        <p:txBody>
          <a:bodyPr/>
          <a:lstStyle>
            <a:lvl1pPr marL="0" indent="0">
              <a:buFontTx/>
              <a:buNone/>
              <a:defRPr sz="1800" baseline="0">
                <a:solidFill>
                  <a:schemeClr val="tx1"/>
                </a:solidFill>
                <a:latin typeface="Arial" panose="020B0604020202020204" pitchFamily="34" charset="0"/>
                <a:cs typeface="Arial" panose="020B0604020202020204" pitchFamily="34" charset="0"/>
              </a:defRPr>
            </a:lvl1pPr>
            <a:lvl2pPr>
              <a:defRPr sz="1600">
                <a:solidFill>
                  <a:schemeClr val="tx1"/>
                </a:solidFill>
              </a:defRPr>
            </a:lvl2pPr>
            <a:lvl3pPr>
              <a:defRPr sz="1400"/>
            </a:lvl3pPr>
            <a:lvl4pPr>
              <a:defRPr sz="1400"/>
            </a:lvl4pPr>
            <a:lvl5pPr>
              <a:defRPr sz="1400"/>
            </a:lvl5pPr>
            <a:lvl6pPr>
              <a:defRPr sz="1400"/>
            </a:lvl6pPr>
            <a:lvl7pPr>
              <a:defRPr sz="1400"/>
            </a:lvl7pPr>
            <a:lvl8pPr>
              <a:defRPr sz="1400"/>
            </a:lvl8pPr>
            <a:lvl9pPr marL="3657600" indent="0">
              <a:buNone/>
              <a:defRPr/>
            </a:lvl9pPr>
          </a:lstStyle>
          <a:p>
            <a:pPr lvl="0"/>
            <a:r>
              <a:rPr lang="en-US" dirty="0"/>
              <a:t>Click to enter text.</a:t>
            </a:r>
          </a:p>
        </p:txBody>
      </p:sp>
      <p:sp>
        <p:nvSpPr>
          <p:cNvPr id="6" name="Title 1">
            <a:extLst>
              <a:ext uri="{FF2B5EF4-FFF2-40B4-BE49-F238E27FC236}">
                <a16:creationId xmlns:a16="http://schemas.microsoft.com/office/drawing/2014/main" id="{111F7DA8-4E21-4515-BBB6-4BB7DA314989}"/>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279727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ed Text with Header">
    <p:spTree>
      <p:nvGrpSpPr>
        <p:cNvPr id="1" name=""/>
        <p:cNvGrpSpPr/>
        <p:nvPr/>
      </p:nvGrpSpPr>
      <p:grpSpPr>
        <a:xfrm>
          <a:off x="0" y="0"/>
          <a:ext cx="0" cy="0"/>
          <a:chOff x="0" y="0"/>
          <a:chExt cx="0" cy="0"/>
        </a:xfrm>
      </p:grpSpPr>
      <p:sp>
        <p:nvSpPr>
          <p:cNvPr id="10" name="Text Placeholder 12"/>
          <p:cNvSpPr>
            <a:spLocks noGrp="1"/>
          </p:cNvSpPr>
          <p:nvPr>
            <p:ph type="body" sz="quarter" idx="11" hasCustomPrompt="1"/>
          </p:nvPr>
        </p:nvSpPr>
        <p:spPr>
          <a:xfrm>
            <a:off x="7068170" y="2737125"/>
            <a:ext cx="4625974" cy="2961660"/>
          </a:xfrm>
          <a:prstGeom prst="rect">
            <a:avLst/>
          </a:prstGeom>
        </p:spPr>
        <p:txBody>
          <a:bodyPr anchor="ctr">
            <a:normAutofit/>
          </a:bodyPr>
          <a:lstStyle>
            <a:lvl1pPr marL="0" indent="0" algn="r">
              <a:lnSpc>
                <a:spcPct val="90000"/>
              </a:lnSpc>
              <a:spcBef>
                <a:spcPts val="0"/>
              </a:spcBef>
              <a:buNone/>
              <a:defRPr sz="3000" kern="1200" cap="none" baseline="0">
                <a:solidFill>
                  <a:schemeClr val="accent2"/>
                </a:solidFill>
                <a:latin typeface="Arial" panose="020B0604020202020204" pitchFamily="34" charset="0"/>
                <a:cs typeface="Arial" panose="020B0604020202020204" pitchFamily="34" charset="0"/>
              </a:defRPr>
            </a:lvl1pPr>
          </a:lstStyle>
          <a:p>
            <a:pPr lvl="0"/>
            <a:r>
              <a:rPr lang="en-US" dirty="0"/>
              <a:t>Add message here.</a:t>
            </a:r>
          </a:p>
        </p:txBody>
      </p:sp>
      <p:sp>
        <p:nvSpPr>
          <p:cNvPr id="11" name="Content Placeholder 12"/>
          <p:cNvSpPr>
            <a:spLocks noGrp="1"/>
          </p:cNvSpPr>
          <p:nvPr>
            <p:ph sz="quarter" idx="12" hasCustomPrompt="1"/>
          </p:nvPr>
        </p:nvSpPr>
        <p:spPr>
          <a:xfrm>
            <a:off x="533399" y="1311425"/>
            <a:ext cx="6096000" cy="4387360"/>
          </a:xfrm>
          <a:prstGeom prst="rect">
            <a:avLst/>
          </a:prstGeom>
        </p:spPr>
        <p:txBody>
          <a:bodyPr/>
          <a:lstStyle>
            <a:lvl1pPr marL="119063" indent="-119063">
              <a:buFont typeface="Arial" panose="020B0604020202020204" pitchFamily="34" charset="0"/>
              <a:buChar char="•"/>
              <a:defRPr sz="1800" baseline="0">
                <a:solidFill>
                  <a:schemeClr val="tx1"/>
                </a:solidFill>
                <a:latin typeface="+mn-lt"/>
                <a:cs typeface="Arial" panose="020B0604020202020204" pitchFamily="34" charset="0"/>
              </a:defRPr>
            </a:lvl1pPr>
            <a:lvl2pPr marL="576263" indent="-119063">
              <a:buFont typeface="Arial" panose="020B0604020202020204" pitchFamily="34" charset="0"/>
              <a:buChar char="•"/>
              <a:defRPr sz="1600">
                <a:solidFill>
                  <a:schemeClr val="tx1"/>
                </a:solidFill>
                <a:latin typeface="+mn-lt"/>
              </a:defRPr>
            </a:lvl2pPr>
            <a:lvl3pPr marL="1033463" indent="-119063">
              <a:buFont typeface="Symbol" panose="05050102010706020507" pitchFamily="18" charset="2"/>
              <a:buChar char="-"/>
              <a:defRPr sz="1400">
                <a:solidFill>
                  <a:schemeClr val="tx1"/>
                </a:solidFill>
                <a:latin typeface="+mn-lt"/>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lvl8pPr>
            <a:lvl9pPr marL="3657600" indent="0">
              <a:buNone/>
              <a:defRPr/>
            </a:lvl9pPr>
          </a:lstStyle>
          <a:p>
            <a:pPr lvl="0"/>
            <a:r>
              <a:rPr lang="en-US" dirty="0"/>
              <a:t>Click to enter bulleted text</a:t>
            </a:r>
          </a:p>
          <a:p>
            <a:pPr lvl="1"/>
            <a:r>
              <a:rPr lang="en-US" dirty="0"/>
              <a:t>Sub bullet</a:t>
            </a:r>
          </a:p>
          <a:p>
            <a:pPr lvl="2"/>
            <a:r>
              <a:rPr lang="en-US" dirty="0"/>
              <a:t>Sub bullet</a:t>
            </a:r>
          </a:p>
        </p:txBody>
      </p:sp>
      <p:sp>
        <p:nvSpPr>
          <p:cNvPr id="6" name="Title 1">
            <a:extLst>
              <a:ext uri="{FF2B5EF4-FFF2-40B4-BE49-F238E27FC236}">
                <a16:creationId xmlns:a16="http://schemas.microsoft.com/office/drawing/2014/main" id="{504C99FF-3978-4B42-87C8-0D8F733692A6}"/>
              </a:ext>
            </a:extLst>
          </p:cNvPr>
          <p:cNvSpPr>
            <a:spLocks noGrp="1"/>
          </p:cNvSpPr>
          <p:nvPr>
            <p:ph type="title" hasCustomPrompt="1"/>
          </p:nvPr>
        </p:nvSpPr>
        <p:spPr>
          <a:xfrm>
            <a:off x="518160" y="474854"/>
            <a:ext cx="10515600" cy="684362"/>
          </a:xfrm>
          <a:prstGeom prst="rect">
            <a:avLst/>
          </a:prstGeom>
        </p:spPr>
        <p:txBody>
          <a:bodyPr/>
          <a:lstStyle>
            <a:lvl1pPr>
              <a:defRPr sz="40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98114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6286500"/>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A545E6-DF50-0B45-BDF5-0F32A3E70BAB}"/>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102850" y="6392240"/>
            <a:ext cx="1476540" cy="356831"/>
          </a:xfrm>
          <a:prstGeom prst="rect">
            <a:avLst/>
          </a:prstGeom>
        </p:spPr>
      </p:pic>
      <p:sp>
        <p:nvSpPr>
          <p:cNvPr id="2" name="Text Placeholder 2"/>
          <p:cNvSpPr txBox="1">
            <a:spLocks/>
          </p:cNvSpPr>
          <p:nvPr userDrawn="1"/>
        </p:nvSpPr>
        <p:spPr>
          <a:xfrm>
            <a:off x="4363742"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800" dirty="0">
                <a:solidFill>
                  <a:schemeClr val="bg1"/>
                </a:solidFill>
              </a:rPr>
              <a:t>LOCKHEED MARTIN PROPRIETARY INFORMATION</a:t>
            </a:r>
          </a:p>
        </p:txBody>
      </p:sp>
      <p:sp>
        <p:nvSpPr>
          <p:cNvPr id="6" name="Text Placeholder 2"/>
          <p:cNvSpPr txBox="1">
            <a:spLocks/>
          </p:cNvSpPr>
          <p:nvPr userDrawn="1"/>
        </p:nvSpPr>
        <p:spPr>
          <a:xfrm>
            <a:off x="507668"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00" b="1" dirty="0">
                <a:solidFill>
                  <a:schemeClr val="bg1"/>
                </a:solidFill>
                <a:latin typeface="Arial" panose="020B0604020202020204" pitchFamily="34" charset="0"/>
                <a:cs typeface="Arial" panose="020B0604020202020204" pitchFamily="34" charset="0"/>
              </a:rPr>
              <a:t>Presentation</a:t>
            </a:r>
            <a:r>
              <a:rPr lang="en-US" sz="900" b="1" baseline="0" dirty="0">
                <a:solidFill>
                  <a:schemeClr val="bg1"/>
                </a:solidFill>
                <a:latin typeface="Arial" panose="020B0604020202020204" pitchFamily="34" charset="0"/>
                <a:cs typeface="Arial" panose="020B0604020202020204" pitchFamily="34" charset="0"/>
              </a:rPr>
              <a:t> Name or Footer (Optional)</a:t>
            </a:r>
            <a:endParaRPr lang="en-US" sz="900" b="1" dirty="0">
              <a:solidFill>
                <a:schemeClr val="bg1"/>
              </a:solidFill>
              <a:latin typeface="Arial" panose="020B0604020202020204" pitchFamily="34" charset="0"/>
              <a:cs typeface="Arial" panose="020B0604020202020204" pitchFamily="34" charset="0"/>
            </a:endParaRPr>
          </a:p>
        </p:txBody>
      </p:sp>
      <p:sp>
        <p:nvSpPr>
          <p:cNvPr id="8" name="TextBox 7"/>
          <p:cNvSpPr txBox="1"/>
          <p:nvPr userDrawn="1"/>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sp>
        <p:nvSpPr>
          <p:cNvPr id="7" name="Rectangle 6">
            <a:extLst>
              <a:ext uri="{FF2B5EF4-FFF2-40B4-BE49-F238E27FC236}">
                <a16:creationId xmlns:a16="http://schemas.microsoft.com/office/drawing/2014/main" id="{9D25987B-C8ED-47F9-AC8D-C0AC038A3351}"/>
              </a:ext>
            </a:extLst>
          </p:cNvPr>
          <p:cNvSpPr/>
          <p:nvPr userDrawn="1"/>
        </p:nvSpPr>
        <p:spPr>
          <a:xfrm>
            <a:off x="-734" y="6294259"/>
            <a:ext cx="121920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609195EC-28DE-472C-B3F8-949B658FD20C}"/>
              </a:ext>
            </a:extLst>
          </p:cNvPr>
          <p:cNvSpPr txBox="1">
            <a:spLocks/>
          </p:cNvSpPr>
          <p:nvPr userDrawn="1"/>
        </p:nvSpPr>
        <p:spPr>
          <a:xfrm>
            <a:off x="507668" y="6478683"/>
            <a:ext cx="3463048"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00" b="1" dirty="0">
                <a:solidFill>
                  <a:schemeClr val="bg1"/>
                </a:solidFill>
                <a:latin typeface="Arial" panose="020B0604020202020204" pitchFamily="34" charset="0"/>
                <a:cs typeface="Arial" panose="020B0604020202020204" pitchFamily="34" charset="0"/>
              </a:rPr>
              <a:t>MIT Momentum 2022</a:t>
            </a:r>
          </a:p>
        </p:txBody>
      </p:sp>
      <p:pic>
        <p:nvPicPr>
          <p:cNvPr id="11" name="Picture 10">
            <a:extLst>
              <a:ext uri="{FF2B5EF4-FFF2-40B4-BE49-F238E27FC236}">
                <a16:creationId xmlns:a16="http://schemas.microsoft.com/office/drawing/2014/main" id="{7F9E6663-23E9-436B-9181-366BCD64F913}"/>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100930" y="6392159"/>
            <a:ext cx="1479820" cy="357607"/>
          </a:xfrm>
          <a:prstGeom prst="rect">
            <a:avLst/>
          </a:prstGeom>
        </p:spPr>
      </p:pic>
      <p:sp>
        <p:nvSpPr>
          <p:cNvPr id="12" name="TextBox 11">
            <a:extLst>
              <a:ext uri="{FF2B5EF4-FFF2-40B4-BE49-F238E27FC236}">
                <a16:creationId xmlns:a16="http://schemas.microsoft.com/office/drawing/2014/main" id="{567ED03F-B0DA-4EC4-BF79-0D7738E8EDCE}"/>
              </a:ext>
            </a:extLst>
          </p:cNvPr>
          <p:cNvSpPr txBox="1"/>
          <p:nvPr userDrawn="1"/>
        </p:nvSpPr>
        <p:spPr>
          <a:xfrm>
            <a:off x="11582400" y="6464593"/>
            <a:ext cx="609600" cy="230832"/>
          </a:xfrm>
          <a:prstGeom prst="rect">
            <a:avLst/>
          </a:prstGeom>
          <a:noFill/>
        </p:spPr>
        <p:txBody>
          <a:bodyPr wrap="square" rtlCol="0">
            <a:spAutoFit/>
          </a:bodyPr>
          <a:lstStyle/>
          <a:p>
            <a:pPr algn="ctr"/>
            <a:fld id="{E5264778-C0F2-4A1D-870D-8751F1230773}" type="slidenum">
              <a:rPr lang="en-US" sz="900" smtClean="0">
                <a:solidFill>
                  <a:schemeClr val="bg1"/>
                </a:solidFill>
              </a:rPr>
              <a:pPr algn="ctr"/>
              <a:t>‹#›</a:t>
            </a:fld>
            <a:endParaRPr lang="en-US" sz="900" dirty="0">
              <a:solidFill>
                <a:schemeClr val="bg1"/>
              </a:solidFill>
            </a:endParaRPr>
          </a:p>
        </p:txBody>
      </p:sp>
      <p:pic>
        <p:nvPicPr>
          <p:cNvPr id="13" name="Picture 12">
            <a:extLst>
              <a:ext uri="{FF2B5EF4-FFF2-40B4-BE49-F238E27FC236}">
                <a16:creationId xmlns:a16="http://schemas.microsoft.com/office/drawing/2014/main" id="{F0B5E562-DB2F-48A1-9F50-16E7890F8080}"/>
              </a:ext>
            </a:extLst>
          </p:cNvPr>
          <p:cNvPicPr>
            <a:picLocks noChangeAspect="1"/>
          </p:cNvPicPr>
          <p:nvPr userDrawn="1"/>
        </p:nvPicPr>
        <p:blipFill rotWithShape="1">
          <a:blip r:embed="rId15"/>
          <a:srcRect l="34664" t="8248" r="55122" b="84742"/>
          <a:stretch/>
        </p:blipFill>
        <p:spPr>
          <a:xfrm>
            <a:off x="10821973" y="234470"/>
            <a:ext cx="1159496" cy="480767"/>
          </a:xfrm>
          <a:prstGeom prst="rect">
            <a:avLst/>
          </a:prstGeom>
        </p:spPr>
      </p:pic>
      <p:sp>
        <p:nvSpPr>
          <p:cNvPr id="14" name="Text Placeholder 2">
            <a:extLst>
              <a:ext uri="{FF2B5EF4-FFF2-40B4-BE49-F238E27FC236}">
                <a16:creationId xmlns:a16="http://schemas.microsoft.com/office/drawing/2014/main" id="{048D514B-7DE2-41D0-A6B4-5929CBE5083A}"/>
              </a:ext>
            </a:extLst>
          </p:cNvPr>
          <p:cNvSpPr txBox="1">
            <a:spLocks/>
          </p:cNvSpPr>
          <p:nvPr userDrawn="1"/>
        </p:nvSpPr>
        <p:spPr>
          <a:xfrm>
            <a:off x="4098985" y="6459375"/>
            <a:ext cx="3994030" cy="285750"/>
          </a:xfrm>
          <a:prstGeom prst="rect">
            <a:avLst/>
          </a:prstGeom>
        </p:spPr>
        <p:txBody>
          <a:bodyPr/>
          <a:lstStyle>
            <a:lvl1pPr marL="0" indent="0" algn="l" defTabSz="914400" rtl="0" eaLnBrk="1" latinLnBrk="0" hangingPunct="1">
              <a:lnSpc>
                <a:spcPct val="90000"/>
              </a:lnSpc>
              <a:spcBef>
                <a:spcPts val="1000"/>
              </a:spcBef>
              <a:buFontTx/>
              <a:buNone/>
              <a:defRPr sz="900" kern="1200" baseline="0">
                <a:solidFill>
                  <a:schemeClr val="accent1"/>
                </a:solidFill>
                <a:latin typeface="+mn-lt"/>
                <a:ea typeface="+mn-ea"/>
                <a:cs typeface="+mn-cs"/>
              </a:defRPr>
            </a:lvl1pPr>
            <a:lvl2pPr marL="457200" indent="0" algn="l" defTabSz="914400" rtl="0" eaLnBrk="1" latinLnBrk="0" hangingPunct="1">
              <a:lnSpc>
                <a:spcPct val="90000"/>
              </a:lnSpc>
              <a:spcBef>
                <a:spcPts val="500"/>
              </a:spcBef>
              <a:buFontTx/>
              <a:buNone/>
              <a:defRPr sz="11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105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00" b="0" i="0" dirty="0">
                <a:solidFill>
                  <a:schemeClr val="bg1"/>
                </a:solidFill>
                <a:effectLst/>
                <a:latin typeface="arial" panose="020B0604020202020204" pitchFamily="34" charset="0"/>
              </a:rPr>
              <a:t>© 2021 Lockheed Martin Corporation. All Rights Reserved.</a:t>
            </a:r>
            <a:endParaRPr lang="en-US" sz="1000" dirty="0">
              <a:solidFill>
                <a:schemeClr val="bg1"/>
              </a:solidFill>
            </a:endParaRPr>
          </a:p>
        </p:txBody>
      </p:sp>
    </p:spTree>
    <p:extLst>
      <p:ext uri="{BB962C8B-B14F-4D97-AF65-F5344CB8AC3E}">
        <p14:creationId xmlns:p14="http://schemas.microsoft.com/office/powerpoint/2010/main" val="745405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7" r:id="rId4"/>
    <p:sldLayoutId id="2147483658" r:id="rId5"/>
    <p:sldLayoutId id="2147483651" r:id="rId6"/>
    <p:sldLayoutId id="2147483652" r:id="rId7"/>
    <p:sldLayoutId id="2147483653" r:id="rId8"/>
    <p:sldLayoutId id="2147483656" r:id="rId9"/>
    <p:sldLayoutId id="2147483654" r:id="rId10"/>
    <p:sldLayoutId id="214748366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384" userDrawn="1">
          <p15:clr>
            <a:srgbClr val="F26B43"/>
          </p15:clr>
        </p15:guide>
        <p15:guide id="3" pos="7296" userDrawn="1">
          <p15:clr>
            <a:srgbClr val="F26B43"/>
          </p15:clr>
        </p15:guide>
        <p15:guide id="4" orient="horz" pos="360" userDrawn="1">
          <p15:clr>
            <a:srgbClr val="F26B43"/>
          </p15:clr>
        </p15:guide>
        <p15:guide id="5" orient="horz" pos="21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mco/lm-mit-momentum22#readme" TargetMode="External"/><Relationship Id="rId7" Type="http://schemas.openxmlformats.org/officeDocument/2006/relationships/image" Target="../media/image9.png"/><Relationship Id="rId2" Type="http://schemas.openxmlformats.org/officeDocument/2006/relationships/hyperlink" Target="https://github.com/lmco/lm-mit-momentum22/tree/main/Visualizer" TargetMode="Externa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localhost:5006/Visualiz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prstGeom prst="rect">
            <a:avLst/>
          </a:prstGeom>
        </p:spPr>
        <p:txBody>
          <a:bodyPr/>
          <a:lstStyle/>
          <a:p>
            <a:r>
              <a:rPr lang="en-US" dirty="0"/>
              <a:t>Irina Lavryonova</a:t>
            </a:r>
          </a:p>
        </p:txBody>
      </p:sp>
      <p:sp>
        <p:nvSpPr>
          <p:cNvPr id="7" name="Text Placeholder 6">
            <a:extLst>
              <a:ext uri="{FF2B5EF4-FFF2-40B4-BE49-F238E27FC236}">
                <a16:creationId xmlns:a16="http://schemas.microsoft.com/office/drawing/2014/main" id="{17264862-1313-214C-AB25-D420175C12BF}"/>
              </a:ext>
            </a:extLst>
          </p:cNvPr>
          <p:cNvSpPr>
            <a:spLocks noGrp="1"/>
          </p:cNvSpPr>
          <p:nvPr>
            <p:ph type="body" sz="quarter" idx="13"/>
          </p:nvPr>
        </p:nvSpPr>
        <p:spPr/>
        <p:txBody>
          <a:bodyPr/>
          <a:lstStyle/>
          <a:p>
            <a:r>
              <a:rPr lang="en-US"/>
              <a:t>Dec 21</a:t>
            </a:r>
            <a:r>
              <a:rPr lang="en-US" baseline="30000"/>
              <a:t>st</a:t>
            </a:r>
            <a:r>
              <a:rPr lang="en-US"/>
              <a:t> 2021</a:t>
            </a:r>
            <a:endParaRPr lang="en-US" dirty="0"/>
          </a:p>
        </p:txBody>
      </p:sp>
      <p:sp>
        <p:nvSpPr>
          <p:cNvPr id="4" name="Title 3">
            <a:extLst>
              <a:ext uri="{FF2B5EF4-FFF2-40B4-BE49-F238E27FC236}">
                <a16:creationId xmlns:a16="http://schemas.microsoft.com/office/drawing/2014/main" id="{0D5874FF-A006-424D-AC76-40C594F3C65D}"/>
              </a:ext>
            </a:extLst>
          </p:cNvPr>
          <p:cNvSpPr>
            <a:spLocks noGrp="1"/>
          </p:cNvSpPr>
          <p:nvPr>
            <p:ph type="title"/>
          </p:nvPr>
        </p:nvSpPr>
        <p:spPr/>
        <p:txBody>
          <a:bodyPr/>
          <a:lstStyle/>
          <a:p>
            <a:r>
              <a:rPr lang="en-US" dirty="0"/>
              <a:t>2022 MIT Momentum</a:t>
            </a:r>
          </a:p>
        </p:txBody>
      </p:sp>
      <p:sp>
        <p:nvSpPr>
          <p:cNvPr id="2" name="Text Placeholder 1"/>
          <p:cNvSpPr>
            <a:spLocks noGrp="1"/>
          </p:cNvSpPr>
          <p:nvPr>
            <p:ph type="body" sz="quarter" idx="11"/>
          </p:nvPr>
        </p:nvSpPr>
        <p:spPr/>
        <p:txBody>
          <a:bodyPr/>
          <a:lstStyle/>
          <a:p>
            <a:r>
              <a:rPr lang="en-US" cap="none" dirty="0"/>
              <a:t>Visualization Overview</a:t>
            </a:r>
          </a:p>
        </p:txBody>
      </p:sp>
    </p:spTree>
    <p:extLst>
      <p:ext uri="{BB962C8B-B14F-4D97-AF65-F5344CB8AC3E}">
        <p14:creationId xmlns:p14="http://schemas.microsoft.com/office/powerpoint/2010/main" val="92571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5001898" cy="4387360"/>
          </a:xfrm>
        </p:spPr>
        <p:txBody>
          <a:bodyPr/>
          <a:lstStyle/>
          <a:p>
            <a:pPr marL="285750" indent="-285750">
              <a:buFont typeface="Arial" panose="020B0604020202020204" pitchFamily="34" charset="0"/>
              <a:buChar char="•"/>
            </a:pPr>
            <a:r>
              <a:rPr lang="en-US" dirty="0"/>
              <a:t>Add fires</a:t>
            </a:r>
          </a:p>
          <a:p>
            <a:pPr marL="971550" lvl="1" indent="-285750"/>
            <a:r>
              <a:rPr lang="en-US" dirty="0"/>
              <a:t>Select the fire tool      from the toolbar</a:t>
            </a:r>
          </a:p>
          <a:p>
            <a:pPr marL="971550" lvl="1" indent="-285750"/>
            <a:r>
              <a:rPr lang="en-US" dirty="0"/>
              <a:t>Double left-mouse click where on the map you want to start placing a fire</a:t>
            </a:r>
          </a:p>
          <a:p>
            <a:pPr marL="971550" lvl="1" indent="-285750"/>
            <a:r>
              <a:rPr lang="en-US" dirty="0"/>
              <a:t>Left-mouse click where on the map you want to place additional vertices of the fire</a:t>
            </a:r>
          </a:p>
          <a:p>
            <a:pPr marL="971550" lvl="1" indent="-285750"/>
            <a:r>
              <a:rPr lang="en-US" dirty="0"/>
              <a:t>Double left-mouse click where on the map you want to have the last fire vertex</a:t>
            </a:r>
          </a:p>
          <a:p>
            <a:pPr marL="1428750" lvl="2" indent="-285750"/>
            <a:r>
              <a:rPr lang="en-US" dirty="0"/>
              <a:t>If you are clicking quickly and only some of the vertices are showing or none are appearing, try clicking slowly and allowing each action to register before submitting another one</a:t>
            </a:r>
          </a:p>
          <a:p>
            <a:pPr marL="285750" indent="-285750">
              <a:buFont typeface="Arial" panose="020B0604020202020204" pitchFamily="34" charset="0"/>
              <a:buChar char="•"/>
            </a:pPr>
            <a:r>
              <a:rPr lang="en-US" dirty="0"/>
              <a:t>Delete fires</a:t>
            </a:r>
          </a:p>
          <a:p>
            <a:pPr marL="971550" lvl="1" indent="-285750"/>
            <a:r>
              <a:rPr lang="en-US" dirty="0"/>
              <a:t>Select the fire tool      from the toolbar</a:t>
            </a:r>
          </a:p>
          <a:p>
            <a:pPr marL="971550" lvl="1" indent="-285750"/>
            <a:r>
              <a:rPr lang="en-US" dirty="0"/>
              <a:t>Click on the fire you want to delete on the map</a:t>
            </a:r>
          </a:p>
          <a:p>
            <a:pPr marL="971550" lvl="1" indent="-285750"/>
            <a:r>
              <a:rPr lang="en-US" dirty="0"/>
              <a:t>With the cursor on the map, press </a:t>
            </a:r>
            <a:r>
              <a:rPr lang="en-US" dirty="0">
                <a:latin typeface="Consolas" panose="020B0609020204030204" pitchFamily="49" charset="0"/>
              </a:rPr>
              <a:t>backspace</a:t>
            </a:r>
            <a:r>
              <a:rPr lang="en-US" dirty="0"/>
              <a:t> on your keyboard</a:t>
            </a:r>
          </a:p>
          <a:p>
            <a:pPr marL="285750" indent="-28575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Place and Delete Fires</a:t>
            </a:r>
          </a:p>
        </p:txBody>
      </p:sp>
      <p:pic>
        <p:nvPicPr>
          <p:cNvPr id="4098" name="Picture 2" descr="poly_draw_icon">
            <a:extLst>
              <a:ext uri="{FF2B5EF4-FFF2-40B4-BE49-F238E27FC236}">
                <a16:creationId xmlns:a16="http://schemas.microsoft.com/office/drawing/2014/main" id="{ACD6EDF7-9C8C-4ECD-9F6E-BD2D0677065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76600" y="1630681"/>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ly_draw_icon">
            <a:extLst>
              <a:ext uri="{FF2B5EF4-FFF2-40B4-BE49-F238E27FC236}">
                <a16:creationId xmlns:a16="http://schemas.microsoft.com/office/drawing/2014/main" id="{B3F6954D-E460-47C6-BFD5-D6AB07DA49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76600" y="48539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E0D63B2-20B2-449E-ABBE-8ADF868949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35296" y="1783081"/>
            <a:ext cx="6656704" cy="3699964"/>
          </a:xfrm>
          <a:prstGeom prst="rect">
            <a:avLst/>
          </a:prstGeom>
        </p:spPr>
      </p:pic>
    </p:spTree>
    <p:extLst>
      <p:ext uri="{BB962C8B-B14F-4D97-AF65-F5344CB8AC3E}">
        <p14:creationId xmlns:p14="http://schemas.microsoft.com/office/powerpoint/2010/main" val="229229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9" y="1311425"/>
            <a:ext cx="7071482" cy="4387360"/>
          </a:xfrm>
        </p:spPr>
        <p:txBody>
          <a:bodyPr/>
          <a:lstStyle/>
          <a:p>
            <a:pPr marL="285750" indent="-285750">
              <a:buFont typeface="Arial" panose="020B0604020202020204" pitchFamily="34" charset="0"/>
              <a:buChar char="•"/>
            </a:pPr>
            <a:r>
              <a:rPr lang="en-US" dirty="0"/>
              <a:t>This action is the same for both types of objects of interest</a:t>
            </a:r>
          </a:p>
          <a:p>
            <a:pPr marL="285750" indent="-285750">
              <a:buFont typeface="Arial" panose="020B0604020202020204" pitchFamily="34" charset="0"/>
              <a:buChar char="•"/>
            </a:pPr>
            <a:r>
              <a:rPr lang="en-US" dirty="0"/>
              <a:t>You can delete one type of object of interest at a time</a:t>
            </a:r>
          </a:p>
          <a:p>
            <a:pPr marL="285750" indent="-285750">
              <a:buFont typeface="Arial" panose="020B0604020202020204" pitchFamily="34" charset="0"/>
              <a:buChar char="•"/>
            </a:pPr>
            <a:r>
              <a:rPr lang="en-US" dirty="0"/>
              <a:t>Select the box select tool       from the toolbar</a:t>
            </a:r>
          </a:p>
          <a:p>
            <a:pPr marL="285750" indent="-285750">
              <a:buFont typeface="Arial" panose="020B0604020202020204" pitchFamily="34" charset="0"/>
              <a:buChar char="•"/>
            </a:pPr>
            <a:r>
              <a:rPr lang="en-US" dirty="0"/>
              <a:t>Left-mouse click and drag the box, fully enveloping the objects you want to delete</a:t>
            </a:r>
          </a:p>
          <a:p>
            <a:pPr marL="285750" indent="-285750">
              <a:buFont typeface="Arial" panose="020B0604020202020204" pitchFamily="34" charset="0"/>
              <a:buChar char="•"/>
            </a:pPr>
            <a:r>
              <a:rPr lang="en-US" dirty="0"/>
              <a:t>Release the left-mouse button</a:t>
            </a:r>
          </a:p>
          <a:p>
            <a:pPr marL="971550" lvl="1" indent="-285750"/>
            <a:r>
              <a:rPr lang="en-US" dirty="0"/>
              <a:t>The object you selected should go bold and the unselected dull</a:t>
            </a:r>
          </a:p>
          <a:p>
            <a:pPr marL="285750" indent="-285750">
              <a:buFont typeface="Arial" panose="020B0604020202020204" pitchFamily="34" charset="0"/>
              <a:buChar char="•"/>
            </a:pPr>
            <a:r>
              <a:rPr lang="en-US" dirty="0"/>
              <a:t>Select the tool that creates the objects that you want to delete </a:t>
            </a:r>
          </a:p>
          <a:p>
            <a:r>
              <a:rPr lang="en-US" dirty="0"/>
              <a:t>    (       or       )</a:t>
            </a:r>
          </a:p>
          <a:p>
            <a:pPr marL="285750" indent="-285750">
              <a:buFont typeface="Arial" panose="020B0604020202020204" pitchFamily="34" charset="0"/>
              <a:buChar char="•"/>
            </a:pPr>
            <a:r>
              <a:rPr lang="en-US" dirty="0"/>
              <a:t>With the cursor on the map, press </a:t>
            </a:r>
            <a:r>
              <a:rPr lang="en-US" dirty="0">
                <a:latin typeface="Consolas" panose="020B0609020204030204" pitchFamily="49" charset="0"/>
              </a:rPr>
              <a:t>backspace</a:t>
            </a:r>
            <a:r>
              <a:rPr lang="en-US" dirty="0"/>
              <a:t> on your keyboard</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Bulk Delete Fires or Survivors</a:t>
            </a:r>
          </a:p>
        </p:txBody>
      </p:sp>
      <p:pic>
        <p:nvPicPr>
          <p:cNvPr id="5122" name="Picture 2" descr="box_select_icon">
            <a:extLst>
              <a:ext uri="{FF2B5EF4-FFF2-40B4-BE49-F238E27FC236}">
                <a16:creationId xmlns:a16="http://schemas.microsoft.com/office/drawing/2014/main" id="{9592682B-3205-41B4-A1EF-7423654376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43300" y="20726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ly_draw_icon">
            <a:extLst>
              <a:ext uri="{FF2B5EF4-FFF2-40B4-BE49-F238E27FC236}">
                <a16:creationId xmlns:a16="http://schemas.microsoft.com/office/drawing/2014/main" id="{6C8C3053-EA5E-4866-A932-2C5E5B966C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412985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oint_draw_icon">
            <a:extLst>
              <a:ext uri="{FF2B5EF4-FFF2-40B4-BE49-F238E27FC236}">
                <a16:creationId xmlns:a16="http://schemas.microsoft.com/office/drawing/2014/main" id="{FE9FF87E-D6FC-4419-BD96-C34598578E6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72772" y="4129850"/>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452F5D9-8B55-4E57-875E-BA46F5491152}"/>
              </a:ext>
            </a:extLst>
          </p:cNvPr>
          <p:cNvGrpSpPr/>
          <p:nvPr/>
        </p:nvGrpSpPr>
        <p:grpSpPr>
          <a:xfrm>
            <a:off x="7604881" y="1159216"/>
            <a:ext cx="4518660" cy="5023170"/>
            <a:chOff x="6096000" y="1200127"/>
            <a:chExt cx="4328160" cy="4811401"/>
          </a:xfrm>
        </p:grpSpPr>
        <p:pic>
          <p:nvPicPr>
            <p:cNvPr id="9" name="Picture 8">
              <a:extLst>
                <a:ext uri="{FF2B5EF4-FFF2-40B4-BE49-F238E27FC236}">
                  <a16:creationId xmlns:a16="http://schemas.microsoft.com/office/drawing/2014/main" id="{B0F73794-F785-4390-9F9A-8A07EF4769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6000" y="3605828"/>
              <a:ext cx="4328160" cy="2405700"/>
            </a:xfrm>
            <a:prstGeom prst="rect">
              <a:avLst/>
            </a:prstGeom>
          </p:spPr>
        </p:pic>
        <p:pic>
          <p:nvPicPr>
            <p:cNvPr id="11" name="Picture 10">
              <a:extLst>
                <a:ext uri="{FF2B5EF4-FFF2-40B4-BE49-F238E27FC236}">
                  <a16:creationId xmlns:a16="http://schemas.microsoft.com/office/drawing/2014/main" id="{9C922EE3-DA7C-49CA-A597-B8C77DC3D5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96000" y="1200127"/>
              <a:ext cx="4328160" cy="2405700"/>
            </a:xfrm>
            <a:prstGeom prst="rect">
              <a:avLst/>
            </a:prstGeom>
          </p:spPr>
        </p:pic>
      </p:grpSp>
    </p:spTree>
    <p:extLst>
      <p:ext uri="{BB962C8B-B14F-4D97-AF65-F5344CB8AC3E}">
        <p14:creationId xmlns:p14="http://schemas.microsoft.com/office/powerpoint/2010/main" val="355075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Use the radio buttons to indicate which map type you are creating</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Select Map Type</a:t>
            </a:r>
          </a:p>
        </p:txBody>
      </p:sp>
      <p:pic>
        <p:nvPicPr>
          <p:cNvPr id="7" name="Picture 6">
            <a:extLst>
              <a:ext uri="{FF2B5EF4-FFF2-40B4-BE49-F238E27FC236}">
                <a16:creationId xmlns:a16="http://schemas.microsoft.com/office/drawing/2014/main" id="{9A8380E7-5A27-49FC-8F8D-9C4A8F27212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97443"/>
            <a:ext cx="12192000" cy="3263114"/>
          </a:xfrm>
          <a:prstGeom prst="rect">
            <a:avLst/>
          </a:prstGeom>
        </p:spPr>
      </p:pic>
    </p:spTree>
    <p:extLst>
      <p:ext uri="{BB962C8B-B14F-4D97-AF65-F5344CB8AC3E}">
        <p14:creationId xmlns:p14="http://schemas.microsoft.com/office/powerpoint/2010/main" val="795438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9" y="1311425"/>
            <a:ext cx="5006342" cy="4387360"/>
          </a:xfrm>
        </p:spPr>
        <p:txBody>
          <a:bodyPr/>
          <a:lstStyle/>
          <a:p>
            <a:pPr marL="285750" indent="-285750">
              <a:buFont typeface="Arial" panose="020B0604020202020204" pitchFamily="34" charset="0"/>
              <a:buChar char="•"/>
            </a:pPr>
            <a:r>
              <a:rPr lang="en-US" dirty="0"/>
              <a:t>Enter the name of the map you created</a:t>
            </a:r>
          </a:p>
          <a:p>
            <a:pPr marL="285750" indent="-285750">
              <a:buFont typeface="Arial" panose="020B0604020202020204" pitchFamily="34" charset="0"/>
              <a:buChar char="•"/>
            </a:pPr>
            <a:r>
              <a:rPr lang="en-US" dirty="0"/>
              <a:t>Click </a:t>
            </a:r>
            <a:r>
              <a:rPr lang="en-US" dirty="0">
                <a:latin typeface="Consolas" panose="020B0609020204030204" pitchFamily="49" charset="0"/>
              </a:rPr>
              <a:t>SAVE AS</a:t>
            </a:r>
          </a:p>
          <a:p>
            <a:pPr marL="285750" indent="-285750">
              <a:buFont typeface="Arial" panose="020B0604020202020204" pitchFamily="34" charset="0"/>
              <a:buChar char="•"/>
            </a:pPr>
            <a:r>
              <a:rPr lang="en-US" dirty="0"/>
              <a:t>The map will be saved to </a:t>
            </a:r>
            <a:r>
              <a:rPr lang="en-US" dirty="0">
                <a:latin typeface="Consolas" panose="020B0609020204030204" pitchFamily="49" charset="0"/>
              </a:rPr>
              <a:t>lm-mit-momentum22/maps/&lt;</a:t>
            </a:r>
            <a:r>
              <a:rPr lang="en-US" dirty="0" err="1">
                <a:latin typeface="Consolas" panose="020B0609020204030204" pitchFamily="49" charset="0"/>
              </a:rPr>
              <a:t>your_map_name</a:t>
            </a:r>
            <a:r>
              <a:rPr lang="en-US" dirty="0">
                <a:latin typeface="Consolas" panose="020B0609020204030204" pitchFamily="49" charset="0"/>
              </a:rPr>
              <a:t>&gt;.json</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Save Map</a:t>
            </a:r>
          </a:p>
        </p:txBody>
      </p:sp>
      <p:pic>
        <p:nvPicPr>
          <p:cNvPr id="7" name="Picture 6">
            <a:extLst>
              <a:ext uri="{FF2B5EF4-FFF2-40B4-BE49-F238E27FC236}">
                <a16:creationId xmlns:a16="http://schemas.microsoft.com/office/drawing/2014/main" id="{EEC5A99E-C709-4DFD-9A56-21E6B69A51F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39741" y="1311425"/>
            <a:ext cx="6653822" cy="4891255"/>
          </a:xfrm>
          <a:prstGeom prst="rect">
            <a:avLst/>
          </a:prstGeom>
        </p:spPr>
      </p:pic>
    </p:spTree>
    <p:extLst>
      <p:ext uri="{BB962C8B-B14F-4D97-AF65-F5344CB8AC3E}">
        <p14:creationId xmlns:p14="http://schemas.microsoft.com/office/powerpoint/2010/main" val="372147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Launch the </a:t>
            </a:r>
            <a:r>
              <a:rPr lang="en-US" dirty="0" err="1"/>
              <a:t>MapEditor</a:t>
            </a:r>
            <a:r>
              <a:rPr lang="en-US" dirty="0"/>
              <a:t> using instructions on slide 5 and specify the map you want to edit (without .json)</a:t>
            </a:r>
          </a:p>
          <a:p>
            <a:pPr marL="285750" indent="-285750">
              <a:buFont typeface="Arial" panose="020B0604020202020204" pitchFamily="34" charset="0"/>
              <a:buChar char="•"/>
            </a:pPr>
            <a:r>
              <a:rPr lang="en-US" dirty="0"/>
              <a:t>Make your edits</a:t>
            </a:r>
          </a:p>
          <a:p>
            <a:pPr marL="285750" indent="-285750">
              <a:buFont typeface="Arial" panose="020B0604020202020204" pitchFamily="34" charset="0"/>
              <a:buChar char="•"/>
            </a:pPr>
            <a:r>
              <a:rPr lang="en-US" dirty="0"/>
              <a:t>Keep the prepopulated name</a:t>
            </a:r>
          </a:p>
          <a:p>
            <a:pPr marL="285750" indent="-285750">
              <a:buFont typeface="Arial" panose="020B0604020202020204" pitchFamily="34" charset="0"/>
              <a:buChar char="•"/>
            </a:pPr>
            <a:r>
              <a:rPr lang="en-US" dirty="0"/>
              <a:t>Click </a:t>
            </a:r>
            <a:r>
              <a:rPr lang="en-US" dirty="0">
                <a:latin typeface="Consolas" panose="020B0609020204030204" pitchFamily="49" charset="0"/>
              </a:rPr>
              <a:t>SAVE AS</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Edit Map</a:t>
            </a:r>
          </a:p>
        </p:txBody>
      </p:sp>
      <p:pic>
        <p:nvPicPr>
          <p:cNvPr id="7" name="Picture 6">
            <a:extLst>
              <a:ext uri="{FF2B5EF4-FFF2-40B4-BE49-F238E27FC236}">
                <a16:creationId xmlns:a16="http://schemas.microsoft.com/office/drawing/2014/main" id="{D2A99FF1-4291-419C-A324-61F95BE795F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09681" y="2704561"/>
            <a:ext cx="9682319" cy="3567375"/>
          </a:xfrm>
          <a:prstGeom prst="rect">
            <a:avLst/>
          </a:prstGeom>
        </p:spPr>
      </p:pic>
    </p:spTree>
    <p:extLst>
      <p:ext uri="{BB962C8B-B14F-4D97-AF65-F5344CB8AC3E}">
        <p14:creationId xmlns:p14="http://schemas.microsoft.com/office/powerpoint/2010/main" val="12947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Launch the </a:t>
            </a:r>
            <a:r>
              <a:rPr lang="en-US" dirty="0" err="1"/>
              <a:t>MapEditor</a:t>
            </a:r>
            <a:r>
              <a:rPr lang="en-US" dirty="0"/>
              <a:t> using instructions on slide 5 and specify the map you want to use as your base (without .json)</a:t>
            </a:r>
          </a:p>
          <a:p>
            <a:pPr marL="285750" indent="-285750">
              <a:buFont typeface="Arial" panose="020B0604020202020204" pitchFamily="34" charset="0"/>
              <a:buChar char="•"/>
            </a:pPr>
            <a:r>
              <a:rPr lang="en-US" dirty="0"/>
              <a:t>Make your edits</a:t>
            </a:r>
          </a:p>
          <a:p>
            <a:pPr marL="285750" indent="-285750">
              <a:buFont typeface="Arial" panose="020B0604020202020204" pitchFamily="34" charset="0"/>
              <a:buChar char="•"/>
            </a:pPr>
            <a:r>
              <a:rPr lang="en-US" dirty="0"/>
              <a:t>Enter a new and unique name for your map</a:t>
            </a:r>
          </a:p>
          <a:p>
            <a:pPr marL="285750" indent="-285750">
              <a:buFont typeface="Arial" panose="020B0604020202020204" pitchFamily="34" charset="0"/>
              <a:buChar char="•"/>
            </a:pPr>
            <a:r>
              <a:rPr lang="en-US" dirty="0"/>
              <a:t>Click </a:t>
            </a:r>
            <a:r>
              <a:rPr lang="en-US" dirty="0">
                <a:latin typeface="Consolas" panose="020B0609020204030204" pitchFamily="49" charset="0"/>
              </a:rPr>
              <a:t>SAVE AS</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Create Derivative Map</a:t>
            </a:r>
          </a:p>
        </p:txBody>
      </p:sp>
      <p:pic>
        <p:nvPicPr>
          <p:cNvPr id="7" name="Picture 6">
            <a:extLst>
              <a:ext uri="{FF2B5EF4-FFF2-40B4-BE49-F238E27FC236}">
                <a16:creationId xmlns:a16="http://schemas.microsoft.com/office/drawing/2014/main" id="{BDAD9F9A-DC59-457B-B50A-DAEEA2ECDB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06980" y="2699261"/>
            <a:ext cx="9685020" cy="3568371"/>
          </a:xfrm>
          <a:prstGeom prst="rect">
            <a:avLst/>
          </a:prstGeom>
        </p:spPr>
      </p:pic>
    </p:spTree>
    <p:extLst>
      <p:ext uri="{BB962C8B-B14F-4D97-AF65-F5344CB8AC3E}">
        <p14:creationId xmlns:p14="http://schemas.microsoft.com/office/powerpoint/2010/main" val="356055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The drone position is marked with an avatar</a:t>
            </a:r>
          </a:p>
          <a:p>
            <a:pPr marL="285750" indent="-285750">
              <a:buFont typeface="Arial" panose="020B0604020202020204" pitchFamily="34" charset="0"/>
              <a:buChar char="•"/>
            </a:pPr>
            <a:r>
              <a:rPr lang="en-US" dirty="0"/>
              <a:t>Drone track is the olive green line</a:t>
            </a:r>
          </a:p>
          <a:p>
            <a:pPr marL="285750" indent="-285750">
              <a:buFont typeface="Arial" panose="020B0604020202020204" pitchFamily="34" charset="0"/>
              <a:buChar char="•"/>
            </a:pPr>
            <a:r>
              <a:rPr lang="en-US" dirty="0"/>
              <a:t>Mission statistics are on the right</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Visualizer</a:t>
            </a:r>
          </a:p>
        </p:txBody>
      </p:sp>
      <p:pic>
        <p:nvPicPr>
          <p:cNvPr id="5" name="Picture 4">
            <a:extLst>
              <a:ext uri="{FF2B5EF4-FFF2-40B4-BE49-F238E27FC236}">
                <a16:creationId xmlns:a16="http://schemas.microsoft.com/office/drawing/2014/main" id="{DEB7D414-5262-48FA-8BEC-C34B008A52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37576" y="1311425"/>
            <a:ext cx="338384" cy="331969"/>
          </a:xfrm>
          <a:prstGeom prst="rect">
            <a:avLst/>
          </a:prstGeom>
        </p:spPr>
      </p:pic>
      <p:pic>
        <p:nvPicPr>
          <p:cNvPr id="6" name="Picture 5">
            <a:extLst>
              <a:ext uri="{FF2B5EF4-FFF2-40B4-BE49-F238E27FC236}">
                <a16:creationId xmlns:a16="http://schemas.microsoft.com/office/drawing/2014/main" id="{1724E318-7579-45CF-8D9E-DA9D19FB102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89" y="2434587"/>
            <a:ext cx="12192000" cy="3360426"/>
          </a:xfrm>
          <a:prstGeom prst="rect">
            <a:avLst/>
          </a:prstGeom>
        </p:spPr>
      </p:pic>
    </p:spTree>
    <p:extLst>
      <p:ext uri="{BB962C8B-B14F-4D97-AF65-F5344CB8AC3E}">
        <p14:creationId xmlns:p14="http://schemas.microsoft.com/office/powerpoint/2010/main" val="2797676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The drone position is marked with an avatar</a:t>
            </a:r>
          </a:p>
          <a:p>
            <a:pPr marL="285750" indent="-285750">
              <a:buFont typeface="Arial" panose="020B0604020202020204" pitchFamily="34" charset="0"/>
              <a:buChar char="•"/>
            </a:pPr>
            <a:r>
              <a:rPr lang="en-US" dirty="0"/>
              <a:t>Drone track is the olive green line</a:t>
            </a:r>
          </a:p>
          <a:p>
            <a:pPr marL="285750" indent="-285750">
              <a:buFont typeface="Arial" panose="020B0604020202020204" pitchFamily="34" charset="0"/>
              <a:buChar char="•"/>
            </a:pPr>
            <a:r>
              <a:rPr lang="en-US" dirty="0"/>
              <a:t>Mission statistics are on the right</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Visualizer</a:t>
            </a:r>
          </a:p>
        </p:txBody>
      </p:sp>
      <p:pic>
        <p:nvPicPr>
          <p:cNvPr id="5" name="Picture 4">
            <a:extLst>
              <a:ext uri="{FF2B5EF4-FFF2-40B4-BE49-F238E27FC236}">
                <a16:creationId xmlns:a16="http://schemas.microsoft.com/office/drawing/2014/main" id="{DEB7D414-5262-48FA-8BEC-C34B008A52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37576" y="1311425"/>
            <a:ext cx="338384" cy="331969"/>
          </a:xfrm>
          <a:prstGeom prst="rect">
            <a:avLst/>
          </a:prstGeom>
        </p:spPr>
      </p:pic>
      <p:pic>
        <p:nvPicPr>
          <p:cNvPr id="7" name="Picture 6">
            <a:extLst>
              <a:ext uri="{FF2B5EF4-FFF2-40B4-BE49-F238E27FC236}">
                <a16:creationId xmlns:a16="http://schemas.microsoft.com/office/drawing/2014/main" id="{6FA41911-5D62-4D6A-9B0C-E8FE3013A5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89" y="2406748"/>
            <a:ext cx="12192000" cy="3360426"/>
          </a:xfrm>
          <a:prstGeom prst="rect">
            <a:avLst/>
          </a:prstGeom>
        </p:spPr>
      </p:pic>
    </p:spTree>
    <p:extLst>
      <p:ext uri="{BB962C8B-B14F-4D97-AF65-F5344CB8AC3E}">
        <p14:creationId xmlns:p14="http://schemas.microsoft.com/office/powerpoint/2010/main" val="242535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The Visualizer, when displaying a Search &amp; Rescue map, can display all of the survivors in the map regardless of their discovery status</a:t>
            </a:r>
          </a:p>
          <a:p>
            <a:pPr marL="971550" lvl="1" indent="-285750"/>
            <a:r>
              <a:rPr lang="en-US" dirty="0"/>
              <a:t>To do this, click the CHEAT (TOGGLE VISIBILITY ON THE ITEMS OF INTEREST)</a:t>
            </a:r>
          </a:p>
          <a:p>
            <a:pPr marL="971550" lvl="1" indent="-285750"/>
            <a:r>
              <a:rPr lang="en-US" i="1" dirty="0"/>
              <a:t>This action invalidates the scoring</a:t>
            </a:r>
          </a:p>
          <a:p>
            <a:pPr marL="971550" lvl="1" indent="-285750"/>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lvl="1" indent="0">
              <a:buNone/>
            </a:pPr>
            <a:endParaRPr lang="en-US" i="1" dirty="0"/>
          </a:p>
          <a:p>
            <a:pPr marL="285750" indent="-285750">
              <a:buFont typeface="Arial" panose="020B0604020202020204" pitchFamily="34" charset="0"/>
              <a:buChar char="•"/>
            </a:pPr>
            <a:r>
              <a:rPr lang="en-US" dirty="0"/>
              <a:t>You can turn the crosshairs off using the crosshair tool</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Miscellaneous Features</a:t>
            </a:r>
          </a:p>
        </p:txBody>
      </p:sp>
      <p:pic>
        <p:nvPicPr>
          <p:cNvPr id="1026" name="Picture 2" descr="crosshair_icon">
            <a:extLst>
              <a:ext uri="{FF2B5EF4-FFF2-40B4-BE49-F238E27FC236}">
                <a16:creationId xmlns:a16="http://schemas.microsoft.com/office/drawing/2014/main" id="{CE8F8D87-F72F-4E71-A5DE-652584FF1C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22423" y="535018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5F0F2E-6521-4559-ADE3-C4FFEB642D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7607" y="2493262"/>
            <a:ext cx="10156785" cy="2799469"/>
          </a:xfrm>
          <a:prstGeom prst="rect">
            <a:avLst/>
          </a:prstGeom>
        </p:spPr>
      </p:pic>
    </p:spTree>
    <p:extLst>
      <p:ext uri="{BB962C8B-B14F-4D97-AF65-F5344CB8AC3E}">
        <p14:creationId xmlns:p14="http://schemas.microsoft.com/office/powerpoint/2010/main" val="172589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3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F4677F-961D-4FDB-BE9C-8E35E47D9CB7}"/>
              </a:ext>
            </a:extLst>
          </p:cNvPr>
          <p:cNvSpPr>
            <a:spLocks noGrp="1"/>
          </p:cNvSpPr>
          <p:nvPr>
            <p:ph sz="quarter" idx="12"/>
          </p:nvPr>
        </p:nvSpPr>
        <p:spPr/>
        <p:txBody>
          <a:bodyPr/>
          <a:lstStyle/>
          <a:p>
            <a:pPr marL="285750" indent="-285750">
              <a:buFont typeface="Arial" panose="020B0604020202020204" pitchFamily="34" charset="0"/>
              <a:buChar char="•"/>
            </a:pPr>
            <a:r>
              <a:rPr lang="en-US" sz="2800" dirty="0">
                <a:solidFill>
                  <a:schemeClr val="tx1">
                    <a:lumMod val="65000"/>
                    <a:lumOff val="35000"/>
                  </a:schemeClr>
                </a:solidFill>
              </a:rPr>
              <a:t>Purpose and Scope</a:t>
            </a:r>
          </a:p>
          <a:p>
            <a:pPr marL="285750" indent="-285750">
              <a:buFont typeface="Arial" panose="020B0604020202020204" pitchFamily="34" charset="0"/>
              <a:buChar char="•"/>
            </a:pP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Major Features</a:t>
            </a:r>
          </a:p>
          <a:p>
            <a:pPr marL="285750" indent="-285750">
              <a:buFont typeface="Arial" panose="020B0604020202020204" pitchFamily="34" charset="0"/>
              <a:buChar char="•"/>
            </a:pP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How to Launch</a:t>
            </a:r>
          </a:p>
          <a:p>
            <a:pPr marL="285750" indent="-285750">
              <a:buFont typeface="Arial" panose="020B0604020202020204" pitchFamily="34" charset="0"/>
              <a:buChar char="•"/>
            </a:pPr>
            <a:endParaRPr lang="en-US" sz="2800" dirty="0">
              <a:solidFill>
                <a:schemeClr val="tx1">
                  <a:lumMod val="65000"/>
                  <a:lumOff val="35000"/>
                </a:schemeClr>
              </a:solidFill>
            </a:endParaRPr>
          </a:p>
          <a:p>
            <a:pPr marL="285750" indent="-285750">
              <a:buFont typeface="Arial" panose="020B0604020202020204" pitchFamily="34" charset="0"/>
              <a:buChar char="•"/>
            </a:pPr>
            <a:r>
              <a:rPr lang="en-US" sz="2800" dirty="0">
                <a:solidFill>
                  <a:schemeClr val="tx1">
                    <a:lumMod val="65000"/>
                    <a:lumOff val="35000"/>
                  </a:schemeClr>
                </a:solidFill>
              </a:rPr>
              <a:t>Map Usage</a:t>
            </a:r>
          </a:p>
        </p:txBody>
      </p:sp>
      <p:sp>
        <p:nvSpPr>
          <p:cNvPr id="4" name="Title 3">
            <a:extLst>
              <a:ext uri="{FF2B5EF4-FFF2-40B4-BE49-F238E27FC236}">
                <a16:creationId xmlns:a16="http://schemas.microsoft.com/office/drawing/2014/main" id="{96F0101E-C735-4B06-96A4-DDCF122FE254}"/>
              </a:ext>
            </a:extLst>
          </p:cNvPr>
          <p:cNvSpPr>
            <a:spLocks noGrp="1"/>
          </p:cNvSpPr>
          <p:nvPr>
            <p:ph type="title"/>
          </p:nvPr>
        </p:nvSpPr>
        <p:spPr/>
        <p:txBody>
          <a:bodyPr/>
          <a:lstStyle/>
          <a:p>
            <a:r>
              <a:rPr lang="en-US" dirty="0"/>
              <a:t>Agenda</a:t>
            </a:r>
          </a:p>
        </p:txBody>
      </p:sp>
      <p:pic>
        <p:nvPicPr>
          <p:cNvPr id="5" name="Picture 4">
            <a:extLst>
              <a:ext uri="{FF2B5EF4-FFF2-40B4-BE49-F238E27FC236}">
                <a16:creationId xmlns:a16="http://schemas.microsoft.com/office/drawing/2014/main" id="{7D8B9FBC-2BB3-4FF5-BB71-0BEA58D3BD7F}"/>
              </a:ext>
            </a:extLst>
          </p:cNvPr>
          <p:cNvPicPr>
            <a:picLocks noChangeAspect="1"/>
          </p:cNvPicPr>
          <p:nvPr/>
        </p:nvPicPr>
        <p:blipFill rotWithShape="1">
          <a:blip r:embed="rId2">
            <a:extLst>
              <a:ext uri="{28A0092B-C50C-407E-A947-70E740481C1C}">
                <a14:useLocalDpi xmlns:a14="http://schemas.microsoft.com/office/drawing/2010/main"/>
              </a:ext>
            </a:extLst>
          </a:blip>
          <a:srcRect b="1962"/>
          <a:stretch/>
        </p:blipFill>
        <p:spPr>
          <a:xfrm flipH="1">
            <a:off x="5324785" y="1788266"/>
            <a:ext cx="6867215" cy="3754380"/>
          </a:xfrm>
          <a:prstGeom prst="rect">
            <a:avLst/>
          </a:prstGeom>
          <a:effectLst>
            <a:softEdge rad="254000"/>
          </a:effectLst>
        </p:spPr>
      </p:pic>
    </p:spTree>
    <p:extLst>
      <p:ext uri="{BB962C8B-B14F-4D97-AF65-F5344CB8AC3E}">
        <p14:creationId xmlns:p14="http://schemas.microsoft.com/office/powerpoint/2010/main" val="623370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197D166-53C8-4F14-9BA7-F656DB735A59}"/>
              </a:ext>
            </a:extLst>
          </p:cNvPr>
          <p:cNvSpPr>
            <a:spLocks noGrp="1"/>
          </p:cNvSpPr>
          <p:nvPr>
            <p:ph sz="quarter" idx="12"/>
          </p:nvPr>
        </p:nvSpPr>
        <p:spPr>
          <a:xfrm>
            <a:off x="533399" y="1311425"/>
            <a:ext cx="10781564" cy="4387360"/>
          </a:xfrm>
        </p:spPr>
        <p:txBody>
          <a:bodyPr/>
          <a:lstStyle/>
          <a:p>
            <a:r>
              <a:rPr lang="en-US" b="1" dirty="0">
                <a:solidFill>
                  <a:schemeClr val="tx2"/>
                </a:solidFill>
              </a:rPr>
              <a:t>Project Scope</a:t>
            </a:r>
            <a:endParaRPr lang="en-US" dirty="0">
              <a:solidFill>
                <a:schemeClr val="tx2"/>
              </a:solidFill>
            </a:endParaRPr>
          </a:p>
          <a:p>
            <a:pPr lvl="1"/>
            <a:r>
              <a:rPr lang="en-US" dirty="0">
                <a:solidFill>
                  <a:schemeClr val="tx2"/>
                </a:solidFill>
              </a:rPr>
              <a:t>Create geo-referenced 2D maps of land and water</a:t>
            </a:r>
          </a:p>
          <a:p>
            <a:pPr lvl="1"/>
            <a:r>
              <a:rPr lang="en-US" dirty="0">
                <a:solidFill>
                  <a:schemeClr val="tx2"/>
                </a:solidFill>
              </a:rPr>
              <a:t>Visualize the movement of student drones relative to this map environment</a:t>
            </a:r>
          </a:p>
          <a:p>
            <a:pPr lvl="1"/>
            <a:r>
              <a:rPr lang="en-US" dirty="0">
                <a:solidFill>
                  <a:schemeClr val="tx2"/>
                </a:solidFill>
              </a:rPr>
              <a:t>Visualize the locations of survivors, fire, and water depending on the type of mission, and have those objects react to the drone’s actions</a:t>
            </a:r>
          </a:p>
          <a:p>
            <a:pPr lvl="1"/>
            <a:r>
              <a:rPr lang="en-US" dirty="0">
                <a:solidFill>
                  <a:schemeClr val="tx2"/>
                </a:solidFill>
              </a:rPr>
              <a:t>Perform scoring</a:t>
            </a:r>
          </a:p>
          <a:p>
            <a:pPr lvl="1"/>
            <a:r>
              <a:rPr lang="en-US" dirty="0">
                <a:solidFill>
                  <a:schemeClr val="tx2"/>
                </a:solidFill>
              </a:rPr>
              <a:t>Ensure that the visualization is light enough to run on an average laptop</a:t>
            </a:r>
          </a:p>
          <a:p>
            <a:r>
              <a:rPr lang="en-US" b="1" dirty="0">
                <a:solidFill>
                  <a:schemeClr val="tx2"/>
                </a:solidFill>
              </a:rPr>
              <a:t>Potential Expansions</a:t>
            </a:r>
          </a:p>
          <a:p>
            <a:pPr lvl="1"/>
            <a:r>
              <a:rPr lang="en-US" dirty="0">
                <a:solidFill>
                  <a:schemeClr val="tx2"/>
                </a:solidFill>
              </a:rPr>
              <a:t>Implement optional effects of wind on survivors and fire</a:t>
            </a:r>
          </a:p>
          <a:p>
            <a:pPr lvl="1"/>
            <a:r>
              <a:rPr lang="en-US" dirty="0">
                <a:solidFill>
                  <a:schemeClr val="tx2"/>
                </a:solidFill>
              </a:rPr>
              <a:t>Give students hooks into the survivor/fire/water live status data for online planning</a:t>
            </a:r>
          </a:p>
          <a:p>
            <a:pPr marL="457200" lvl="1" indent="0">
              <a:buNone/>
            </a:pPr>
            <a:endParaRPr lang="en-US" dirty="0">
              <a:solidFill>
                <a:schemeClr val="tx2"/>
              </a:solidFill>
            </a:endParaRPr>
          </a:p>
          <a:p>
            <a:pPr marL="457200" lvl="1" indent="0">
              <a:buNone/>
            </a:pPr>
            <a:endParaRPr lang="en-US" dirty="0">
              <a:solidFill>
                <a:schemeClr val="tx2"/>
              </a:solidFill>
            </a:endParaRPr>
          </a:p>
          <a:p>
            <a:pPr marL="457200" lvl="1" indent="0" algn="ctr">
              <a:buNone/>
            </a:pPr>
            <a:r>
              <a:rPr lang="en-US" dirty="0">
                <a:solidFill>
                  <a:srgbClr val="002060"/>
                </a:solidFill>
              </a:rPr>
              <a:t>The materials and screenshots presented in this presentation are accurate as of 14 DEC 2021. This software may evolve and the screenshots may no longer be perfect representations of the interfaces or functionality</a:t>
            </a:r>
          </a:p>
        </p:txBody>
      </p:sp>
      <p:sp>
        <p:nvSpPr>
          <p:cNvPr id="5" name="Title 4">
            <a:extLst>
              <a:ext uri="{FF2B5EF4-FFF2-40B4-BE49-F238E27FC236}">
                <a16:creationId xmlns:a16="http://schemas.microsoft.com/office/drawing/2014/main" id="{80A21B1F-FC1F-4750-B4D6-DB9A37545398}"/>
              </a:ext>
            </a:extLst>
          </p:cNvPr>
          <p:cNvSpPr>
            <a:spLocks noGrp="1"/>
          </p:cNvSpPr>
          <p:nvPr>
            <p:ph type="title"/>
          </p:nvPr>
        </p:nvSpPr>
        <p:spPr/>
        <p:txBody>
          <a:bodyPr/>
          <a:lstStyle/>
          <a:p>
            <a:r>
              <a:rPr lang="en-US" dirty="0"/>
              <a:t>Purpose and Scope</a:t>
            </a:r>
          </a:p>
        </p:txBody>
      </p:sp>
    </p:spTree>
    <p:extLst>
      <p:ext uri="{BB962C8B-B14F-4D97-AF65-F5344CB8AC3E}">
        <p14:creationId xmlns:p14="http://schemas.microsoft.com/office/powerpoint/2010/main" val="153360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9" y="1311425"/>
            <a:ext cx="6301742" cy="4387360"/>
          </a:xfrm>
        </p:spPr>
        <p:txBody>
          <a:bodyPr/>
          <a:lstStyle/>
          <a:p>
            <a:pPr marL="285750" indent="-285750">
              <a:buFont typeface="Arial" panose="020B0604020202020204" pitchFamily="34" charset="0"/>
              <a:buChar char="•"/>
            </a:pPr>
            <a:r>
              <a:rPr lang="en-US" dirty="0"/>
              <a:t>Modes: </a:t>
            </a:r>
          </a:p>
          <a:p>
            <a:pPr marL="971550" lvl="1" indent="-285750"/>
            <a:r>
              <a:rPr lang="en-US" b="1" dirty="0" err="1"/>
              <a:t>MapMaker</a:t>
            </a:r>
            <a:r>
              <a:rPr lang="en-US" b="1" dirty="0"/>
              <a:t> </a:t>
            </a:r>
            <a:r>
              <a:rPr lang="en-US" dirty="0"/>
              <a:t>– allows the user to create maps from scratch using the provided tools for either or both tracks</a:t>
            </a:r>
          </a:p>
          <a:p>
            <a:pPr marL="971550" lvl="1" indent="-285750"/>
            <a:r>
              <a:rPr lang="en-US" b="1" dirty="0" err="1"/>
              <a:t>MapEditor</a:t>
            </a:r>
            <a:r>
              <a:rPr lang="en-US" b="1" dirty="0"/>
              <a:t> </a:t>
            </a:r>
            <a:r>
              <a:rPr lang="en-US" dirty="0"/>
              <a:t>– allows the user to edit existing maps or create derivative ones</a:t>
            </a:r>
          </a:p>
          <a:p>
            <a:pPr marL="971550" lvl="1" indent="-285750"/>
            <a:r>
              <a:rPr lang="en-US" b="1" dirty="0"/>
              <a:t>Visualizer</a:t>
            </a:r>
            <a:r>
              <a:rPr lang="en-US" dirty="0"/>
              <a:t> – allows the user to visualize the positions of the drone and objects of interest (fire, water, survivors), and see relevant mission statistics</a:t>
            </a:r>
          </a:p>
          <a:p>
            <a:pPr marL="285750" indent="-285750">
              <a:buFont typeface="Arial" panose="020B0604020202020204" pitchFamily="34" charset="0"/>
              <a:buChar char="•"/>
            </a:pPr>
            <a:r>
              <a:rPr lang="en-US" dirty="0"/>
              <a:t>Map types: </a:t>
            </a:r>
          </a:p>
          <a:p>
            <a:pPr marL="971550" lvl="1" indent="-285750"/>
            <a:r>
              <a:rPr lang="en-US" b="1" dirty="0"/>
              <a:t>Search &amp; Rescue </a:t>
            </a:r>
            <a:r>
              <a:rPr lang="en-US" dirty="0"/>
              <a:t>– maps have hidden survivors that are shown when the drone is close enough to “see” the survivor</a:t>
            </a:r>
          </a:p>
          <a:p>
            <a:pPr marL="971550" lvl="1" indent="-285750"/>
            <a:r>
              <a:rPr lang="en-US" b="1" dirty="0"/>
              <a:t>Fire Suppression </a:t>
            </a:r>
            <a:r>
              <a:rPr lang="en-US" dirty="0"/>
              <a:t>– maps have areas of fire and water, which the drone can interact with via position in order to pick up water and extinguish fires</a:t>
            </a:r>
          </a:p>
          <a:p>
            <a:pPr marL="285750" indent="-285750">
              <a:buFont typeface="Arial" panose="020B0604020202020204" pitchFamily="34" charset="0"/>
              <a:buChar char="•"/>
            </a:pPr>
            <a:r>
              <a:rPr lang="en-US" dirty="0"/>
              <a:t>Written in Python, runs in the browser</a:t>
            </a:r>
          </a:p>
          <a:p>
            <a:pPr marL="285750" indent="-285750">
              <a:buFont typeface="Arial" panose="020B0604020202020204" pitchFamily="34" charset="0"/>
              <a:buChar char="•"/>
            </a:pPr>
            <a:r>
              <a:rPr lang="en-US" dirty="0"/>
              <a:t>Interfaces with student code in the background with a 100 Hz update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Major Features</a:t>
            </a:r>
          </a:p>
        </p:txBody>
      </p:sp>
      <p:grpSp>
        <p:nvGrpSpPr>
          <p:cNvPr id="12" name="Group 11">
            <a:extLst>
              <a:ext uri="{FF2B5EF4-FFF2-40B4-BE49-F238E27FC236}">
                <a16:creationId xmlns:a16="http://schemas.microsoft.com/office/drawing/2014/main" id="{6DBBEDC2-5961-4755-B839-1A194DC744BE}"/>
              </a:ext>
            </a:extLst>
          </p:cNvPr>
          <p:cNvGrpSpPr/>
          <p:nvPr/>
        </p:nvGrpSpPr>
        <p:grpSpPr>
          <a:xfrm>
            <a:off x="6835141" y="3770122"/>
            <a:ext cx="5256402" cy="1548638"/>
            <a:chOff x="7130856" y="2384080"/>
            <a:chExt cx="5061144" cy="1640257"/>
          </a:xfrm>
        </p:grpSpPr>
        <p:pic>
          <p:nvPicPr>
            <p:cNvPr id="9" name="Picture 8">
              <a:extLst>
                <a:ext uri="{FF2B5EF4-FFF2-40B4-BE49-F238E27FC236}">
                  <a16:creationId xmlns:a16="http://schemas.microsoft.com/office/drawing/2014/main" id="{2EDD3271-FC99-49E6-8EDA-584C7839F05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30856" y="2384080"/>
              <a:ext cx="2203644" cy="1634865"/>
            </a:xfrm>
            <a:prstGeom prst="rect">
              <a:avLst/>
            </a:prstGeom>
          </p:spPr>
        </p:pic>
        <p:pic>
          <p:nvPicPr>
            <p:cNvPr id="11" name="Picture 10">
              <a:extLst>
                <a:ext uri="{FF2B5EF4-FFF2-40B4-BE49-F238E27FC236}">
                  <a16:creationId xmlns:a16="http://schemas.microsoft.com/office/drawing/2014/main" id="{80041243-1264-4507-A4C3-ACD4B7F9FE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34500" y="2384080"/>
              <a:ext cx="2857500" cy="1640257"/>
            </a:xfrm>
            <a:prstGeom prst="rect">
              <a:avLst/>
            </a:prstGeom>
          </p:spPr>
        </p:pic>
      </p:grpSp>
      <p:sp>
        <p:nvSpPr>
          <p:cNvPr id="17" name="TextBox 16">
            <a:extLst>
              <a:ext uri="{FF2B5EF4-FFF2-40B4-BE49-F238E27FC236}">
                <a16:creationId xmlns:a16="http://schemas.microsoft.com/office/drawing/2014/main" id="{C4D69F5C-4D7E-4009-8EB3-9133D04CF12E}"/>
              </a:ext>
            </a:extLst>
          </p:cNvPr>
          <p:cNvSpPr txBox="1"/>
          <p:nvPr/>
        </p:nvSpPr>
        <p:spPr>
          <a:xfrm>
            <a:off x="7439116" y="3488032"/>
            <a:ext cx="1080709" cy="276999"/>
          </a:xfrm>
          <a:prstGeom prst="rect">
            <a:avLst/>
          </a:prstGeom>
          <a:noFill/>
        </p:spPr>
        <p:txBody>
          <a:bodyPr wrap="square" rtlCol="0">
            <a:spAutoFit/>
          </a:bodyPr>
          <a:lstStyle/>
          <a:p>
            <a:r>
              <a:rPr lang="en-US" sz="1200" i="1" dirty="0"/>
              <a:t>Fire &amp; Water</a:t>
            </a:r>
          </a:p>
        </p:txBody>
      </p:sp>
      <p:sp>
        <p:nvSpPr>
          <p:cNvPr id="18" name="TextBox 17">
            <a:extLst>
              <a:ext uri="{FF2B5EF4-FFF2-40B4-BE49-F238E27FC236}">
                <a16:creationId xmlns:a16="http://schemas.microsoft.com/office/drawing/2014/main" id="{29F793F6-A4E6-4726-B6CD-BEFF7E205C4D}"/>
              </a:ext>
            </a:extLst>
          </p:cNvPr>
          <p:cNvSpPr txBox="1"/>
          <p:nvPr/>
        </p:nvSpPr>
        <p:spPr>
          <a:xfrm>
            <a:off x="10185078" y="3493123"/>
            <a:ext cx="845188" cy="276999"/>
          </a:xfrm>
          <a:prstGeom prst="rect">
            <a:avLst/>
          </a:prstGeom>
          <a:noFill/>
        </p:spPr>
        <p:txBody>
          <a:bodyPr wrap="square" rtlCol="0">
            <a:spAutoFit/>
          </a:bodyPr>
          <a:lstStyle/>
          <a:p>
            <a:r>
              <a:rPr lang="en-US" sz="1200" i="1" dirty="0"/>
              <a:t>Survivors</a:t>
            </a:r>
          </a:p>
        </p:txBody>
      </p:sp>
    </p:spTree>
    <p:extLst>
      <p:ext uri="{BB962C8B-B14F-4D97-AF65-F5344CB8AC3E}">
        <p14:creationId xmlns:p14="http://schemas.microsoft.com/office/powerpoint/2010/main" val="179333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a:t>The visualization source code is hosted on </a:t>
            </a:r>
            <a:r>
              <a:rPr lang="en-US" dirty="0">
                <a:hlinkClick r:id="rId2"/>
              </a:rPr>
              <a:t>GitHub</a:t>
            </a:r>
            <a:r>
              <a:rPr lang="en-US" dirty="0"/>
              <a:t> (you need to request access)</a:t>
            </a:r>
          </a:p>
          <a:p>
            <a:pPr marL="285750" indent="-285750">
              <a:buFont typeface="Arial" panose="020B0604020202020204" pitchFamily="34" charset="0"/>
              <a:buChar char="•"/>
            </a:pPr>
            <a:r>
              <a:rPr lang="en-US" dirty="0"/>
              <a:t>Follow the instructions on the project </a:t>
            </a:r>
            <a:r>
              <a:rPr lang="en-US" dirty="0">
                <a:hlinkClick r:id="rId3"/>
              </a:rPr>
              <a:t>readme</a:t>
            </a:r>
            <a:r>
              <a:rPr lang="en-US" dirty="0"/>
              <a:t> to pull or update the repository</a:t>
            </a:r>
          </a:p>
          <a:p>
            <a:pPr marL="971550" lvl="1" indent="-285750"/>
            <a:r>
              <a:rPr lang="en-US" dirty="0"/>
              <a:t>You may need to set up your SSH keys if this is your first time pulling from a private repository</a:t>
            </a:r>
          </a:p>
          <a:p>
            <a:pPr marL="285750" indent="-285750">
              <a:buFont typeface="Arial" panose="020B0604020202020204" pitchFamily="34" charset="0"/>
              <a:buChar char="•"/>
            </a:pPr>
            <a:r>
              <a:rPr lang="en-US" dirty="0"/>
              <a:t>Make Google Chrome your default browser</a:t>
            </a:r>
          </a:p>
          <a:p>
            <a:pPr marL="285750" indent="-285750">
              <a:buFont typeface="Arial" panose="020B0604020202020204" pitchFamily="34" charset="0"/>
              <a:buChar char="•"/>
            </a:pPr>
            <a:r>
              <a:rPr lang="en-US" dirty="0"/>
              <a:t>Navigate to the root of the project and use the following to launch the visualization in the specified mode</a:t>
            </a:r>
          </a:p>
          <a:p>
            <a:pPr marL="971550" lvl="1" indent="-285750"/>
            <a:r>
              <a:rPr lang="en-US" dirty="0" err="1"/>
              <a:t>MapMaker</a:t>
            </a:r>
            <a:r>
              <a:rPr lang="en-US" dirty="0"/>
              <a:t>: </a:t>
            </a:r>
            <a:r>
              <a:rPr lang="en-US" dirty="0">
                <a:latin typeface="Consolas" panose="020B0609020204030204" pitchFamily="49" charset="0"/>
              </a:rPr>
              <a:t>bokeh serve Visualizer --show --</a:t>
            </a:r>
            <a:r>
              <a:rPr lang="en-US" dirty="0" err="1">
                <a:latin typeface="Consolas" panose="020B0609020204030204" pitchFamily="49" charset="0"/>
              </a:rPr>
              <a:t>args</a:t>
            </a:r>
            <a:r>
              <a:rPr lang="en-US" dirty="0">
                <a:latin typeface="Consolas" panose="020B0609020204030204" pitchFamily="49" charset="0"/>
              </a:rPr>
              <a:t> –m</a:t>
            </a:r>
          </a:p>
          <a:p>
            <a:pPr lvl="1" indent="0">
              <a:buNone/>
            </a:pPr>
            <a:endParaRPr lang="en-US" dirty="0">
              <a:latin typeface="Consolas" panose="020B0609020204030204" pitchFamily="49" charset="0"/>
            </a:endParaRPr>
          </a:p>
          <a:p>
            <a:pPr marL="971550" lvl="1" indent="-285750"/>
            <a:r>
              <a:rPr lang="en-US" dirty="0" err="1"/>
              <a:t>MapEditor</a:t>
            </a:r>
            <a:r>
              <a:rPr lang="en-US" dirty="0"/>
              <a:t>: </a:t>
            </a:r>
            <a:r>
              <a:rPr lang="en-US" dirty="0">
                <a:latin typeface="Consolas" panose="020B0609020204030204" pitchFamily="49" charset="0"/>
              </a:rPr>
              <a:t>bokeh serve Visualizer --show --</a:t>
            </a:r>
            <a:r>
              <a:rPr lang="en-US" dirty="0" err="1">
                <a:latin typeface="Consolas" panose="020B0609020204030204" pitchFamily="49" charset="0"/>
              </a:rPr>
              <a:t>args</a:t>
            </a:r>
            <a:r>
              <a:rPr lang="en-US" dirty="0">
                <a:latin typeface="Consolas" panose="020B0609020204030204" pitchFamily="49" charset="0"/>
              </a:rPr>
              <a:t> -m &lt;</a:t>
            </a:r>
            <a:r>
              <a:rPr lang="en-US" dirty="0" err="1">
                <a:latin typeface="Consolas" panose="020B0609020204030204" pitchFamily="49" charset="0"/>
              </a:rPr>
              <a:t>mapname</a:t>
            </a:r>
            <a:r>
              <a:rPr lang="en-US" dirty="0">
                <a:latin typeface="Consolas" panose="020B0609020204030204" pitchFamily="49" charset="0"/>
              </a:rPr>
              <a:t>&gt;</a:t>
            </a:r>
          </a:p>
          <a:p>
            <a:pPr lvl="1" indent="0">
              <a:buNone/>
            </a:pPr>
            <a:endParaRPr lang="en-US" dirty="0">
              <a:latin typeface="Consolas" panose="020B0609020204030204" pitchFamily="49" charset="0"/>
            </a:endParaRPr>
          </a:p>
          <a:p>
            <a:pPr marL="971550" lvl="1" indent="-285750"/>
            <a:r>
              <a:rPr lang="en-US" dirty="0"/>
              <a:t>Visualizer: </a:t>
            </a:r>
            <a:r>
              <a:rPr lang="en-US" dirty="0">
                <a:latin typeface="Consolas" panose="020B0609020204030204" pitchFamily="49" charset="0"/>
              </a:rPr>
              <a:t>bokeh serve Visualizer --show --</a:t>
            </a:r>
            <a:r>
              <a:rPr lang="en-US" dirty="0" err="1">
                <a:latin typeface="Consolas" panose="020B0609020204030204" pitchFamily="49" charset="0"/>
              </a:rPr>
              <a:t>args</a:t>
            </a:r>
            <a:r>
              <a:rPr lang="en-US" dirty="0">
                <a:latin typeface="Consolas" panose="020B0609020204030204" pitchFamily="49" charset="0"/>
              </a:rPr>
              <a:t> -v &lt;</a:t>
            </a:r>
            <a:r>
              <a:rPr lang="en-US" dirty="0" err="1">
                <a:latin typeface="Consolas" panose="020B0609020204030204" pitchFamily="49" charset="0"/>
              </a:rPr>
              <a:t>mapname</a:t>
            </a:r>
            <a:r>
              <a:rPr lang="en-US" dirty="0">
                <a:latin typeface="Consolas" panose="020B0609020204030204" pitchFamily="49" charset="0"/>
              </a:rPr>
              <a:t>&gt;</a:t>
            </a:r>
          </a:p>
          <a:p>
            <a:pPr marL="285750" indent="-285750"/>
            <a:endParaRPr lang="en-US" dirty="0">
              <a:latin typeface="Consolas" panose="020B0609020204030204" pitchFamily="49" charset="0"/>
            </a:endParaRPr>
          </a:p>
          <a:p>
            <a:pPr marL="285750" indent="-285750">
              <a:buFont typeface="Arial" panose="020B0604020202020204" pitchFamily="34" charset="0"/>
              <a:buChar char="•"/>
            </a:pPr>
            <a:r>
              <a:rPr lang="en-US" dirty="0"/>
              <a:t>The visualization will open in your default browser at </a:t>
            </a:r>
            <a:r>
              <a:rPr lang="en-US" b="0" i="0" u="sng" dirty="0">
                <a:effectLst/>
                <a:latin typeface="-apple-system"/>
                <a:hlinkClick r:id="rId4"/>
              </a:rPr>
              <a:t>http://localhost:5006/Visualizer</a:t>
            </a:r>
            <a:r>
              <a:rPr lang="en-US" dirty="0"/>
              <a:t> in the mode you request</a:t>
            </a:r>
            <a:endParaRPr lang="en-US" dirty="0">
              <a:latin typeface="Consolas" panose="020B0609020204030204" pitchFamily="49" charset="0"/>
            </a:endParaRP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How to Launch</a:t>
            </a:r>
          </a:p>
        </p:txBody>
      </p:sp>
      <p:pic>
        <p:nvPicPr>
          <p:cNvPr id="6" name="Picture 5">
            <a:extLst>
              <a:ext uri="{FF2B5EF4-FFF2-40B4-BE49-F238E27FC236}">
                <a16:creationId xmlns:a16="http://schemas.microsoft.com/office/drawing/2014/main" id="{42CD5D54-4343-496A-90FB-A9A33951C201}"/>
              </a:ext>
            </a:extLst>
          </p:cNvPr>
          <p:cNvPicPr>
            <a:picLocks noChangeAspect="1"/>
          </p:cNvPicPr>
          <p:nvPr/>
        </p:nvPicPr>
        <p:blipFill>
          <a:blip r:embed="rId5">
            <a:extLst>
              <a:ext uri="{28A0092B-C50C-407E-A947-70E740481C1C}">
                <a14:useLocalDpi xmlns:a14="http://schemas.microsoft.com/office/drawing/2010/main"/>
              </a:ext>
            </a:extLst>
          </a:blip>
          <a:srcRect t="3046" b="3046"/>
          <a:stretch/>
        </p:blipFill>
        <p:spPr>
          <a:xfrm>
            <a:off x="1610523" y="3876719"/>
            <a:ext cx="8395630" cy="207952"/>
          </a:xfrm>
          <a:prstGeom prst="rect">
            <a:avLst/>
          </a:prstGeom>
        </p:spPr>
      </p:pic>
      <p:pic>
        <p:nvPicPr>
          <p:cNvPr id="8" name="Picture 7">
            <a:extLst>
              <a:ext uri="{FF2B5EF4-FFF2-40B4-BE49-F238E27FC236}">
                <a16:creationId xmlns:a16="http://schemas.microsoft.com/office/drawing/2014/main" id="{7CD4499E-9D1E-4E15-97AF-7AC7857C7DBB}"/>
              </a:ext>
            </a:extLst>
          </p:cNvPr>
          <p:cNvPicPr>
            <a:picLocks noChangeAspect="1"/>
          </p:cNvPicPr>
          <p:nvPr/>
        </p:nvPicPr>
        <p:blipFill>
          <a:blip r:embed="rId6">
            <a:extLst>
              <a:ext uri="{28A0092B-C50C-407E-A947-70E740481C1C}">
                <a14:useLocalDpi xmlns:a14="http://schemas.microsoft.com/office/drawing/2010/main"/>
              </a:ext>
            </a:extLst>
          </a:blip>
          <a:srcRect t="3653" b="3653"/>
          <a:stretch/>
        </p:blipFill>
        <p:spPr>
          <a:xfrm>
            <a:off x="1610523" y="4449892"/>
            <a:ext cx="8281190" cy="214219"/>
          </a:xfrm>
          <a:prstGeom prst="rect">
            <a:avLst/>
          </a:prstGeom>
        </p:spPr>
      </p:pic>
      <p:pic>
        <p:nvPicPr>
          <p:cNvPr id="11" name="Picture 10">
            <a:extLst>
              <a:ext uri="{FF2B5EF4-FFF2-40B4-BE49-F238E27FC236}">
                <a16:creationId xmlns:a16="http://schemas.microsoft.com/office/drawing/2014/main" id="{7E04B7E8-FC5A-4A19-8A2F-C00BA44D8456}"/>
              </a:ext>
            </a:extLst>
          </p:cNvPr>
          <p:cNvPicPr>
            <a:picLocks noChangeAspect="1"/>
          </p:cNvPicPr>
          <p:nvPr/>
        </p:nvPicPr>
        <p:blipFill>
          <a:blip r:embed="rId7">
            <a:extLst>
              <a:ext uri="{28A0092B-C50C-407E-A947-70E740481C1C}">
                <a14:useLocalDpi xmlns:a14="http://schemas.microsoft.com/office/drawing/2010/main"/>
              </a:ext>
            </a:extLst>
          </a:blip>
          <a:srcRect t="904" b="904"/>
          <a:stretch/>
        </p:blipFill>
        <p:spPr>
          <a:xfrm>
            <a:off x="1610523" y="3297153"/>
            <a:ext cx="7883997" cy="207952"/>
          </a:xfrm>
          <a:prstGeom prst="rect">
            <a:avLst/>
          </a:prstGeom>
        </p:spPr>
      </p:pic>
    </p:spTree>
    <p:extLst>
      <p:ext uri="{BB962C8B-B14F-4D97-AF65-F5344CB8AC3E}">
        <p14:creationId xmlns:p14="http://schemas.microsoft.com/office/powerpoint/2010/main" val="1097641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1117827" cy="4387360"/>
          </a:xfrm>
        </p:spPr>
        <p:txBody>
          <a:bodyPr/>
          <a:lstStyle/>
          <a:p>
            <a:pPr marL="285750" indent="-285750">
              <a:buFont typeface="Arial" panose="020B0604020202020204" pitchFamily="34" charset="0"/>
              <a:buChar char="•"/>
            </a:pPr>
            <a:r>
              <a:rPr lang="en-US" dirty="0" err="1"/>
              <a:t>MapMaker</a:t>
            </a:r>
            <a:r>
              <a:rPr lang="en-US" dirty="0"/>
              <a:t>/</a:t>
            </a:r>
            <a:r>
              <a:rPr lang="en-US" dirty="0" err="1"/>
              <a:t>MapEditor</a:t>
            </a:r>
            <a:endParaRPr lang="en-US" dirty="0"/>
          </a:p>
          <a:p>
            <a:pPr marL="971550" lvl="1" indent="-285750"/>
            <a:r>
              <a:rPr lang="en-US" dirty="0"/>
              <a:t>Pan and zoom</a:t>
            </a:r>
          </a:p>
          <a:p>
            <a:pPr marL="971550" lvl="1" indent="-285750"/>
            <a:r>
              <a:rPr lang="en-US" dirty="0"/>
              <a:t>Bind and reset map</a:t>
            </a:r>
          </a:p>
          <a:p>
            <a:pPr marL="971550" lvl="1" indent="-285750"/>
            <a:r>
              <a:rPr lang="en-US" dirty="0"/>
              <a:t>Place and delete survivors</a:t>
            </a:r>
          </a:p>
          <a:p>
            <a:pPr marL="971550" lvl="1" indent="-285750"/>
            <a:r>
              <a:rPr lang="en-US" dirty="0"/>
              <a:t>Place and delete fires</a:t>
            </a:r>
          </a:p>
          <a:p>
            <a:pPr marL="971550" lvl="1" indent="-285750"/>
            <a:r>
              <a:rPr lang="en-US" dirty="0"/>
              <a:t>Bulk delete fires or survivors</a:t>
            </a:r>
          </a:p>
          <a:p>
            <a:pPr marL="971550" lvl="1" indent="-285750"/>
            <a:r>
              <a:rPr lang="en-US" dirty="0"/>
              <a:t>Select map type</a:t>
            </a:r>
          </a:p>
          <a:p>
            <a:pPr marL="971550" lvl="1" indent="-285750"/>
            <a:r>
              <a:rPr lang="en-US" dirty="0"/>
              <a:t>Save map</a:t>
            </a:r>
          </a:p>
          <a:p>
            <a:pPr marL="971550" lvl="1" indent="-285750"/>
            <a:r>
              <a:rPr lang="en-US" dirty="0"/>
              <a:t>Edit map</a:t>
            </a:r>
          </a:p>
          <a:p>
            <a:pPr marL="971550" lvl="1" indent="-285750"/>
            <a:r>
              <a:rPr lang="en-US" dirty="0"/>
              <a:t>Create derivative map</a:t>
            </a:r>
          </a:p>
          <a:p>
            <a:pPr marL="285750" indent="-285750">
              <a:buFont typeface="Arial" panose="020B0604020202020204" pitchFamily="34" charset="0"/>
              <a:buChar char="•"/>
            </a:pPr>
            <a:r>
              <a:rPr lang="en-US" dirty="0"/>
              <a:t>Visualizer</a:t>
            </a:r>
          </a:p>
          <a:p>
            <a:pPr marL="285750" indent="-285750">
              <a:buFont typeface="Arial" panose="020B0604020202020204" pitchFamily="34" charset="0"/>
              <a:buChar char="•"/>
            </a:pPr>
            <a:r>
              <a:rPr lang="en-US" dirty="0"/>
              <a:t>Miscellaneous features</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Overview</a:t>
            </a:r>
          </a:p>
        </p:txBody>
      </p:sp>
    </p:spTree>
    <p:extLst>
      <p:ext uri="{BB962C8B-B14F-4D97-AF65-F5344CB8AC3E}">
        <p14:creationId xmlns:p14="http://schemas.microsoft.com/office/powerpoint/2010/main" val="4099431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9" y="1311425"/>
            <a:ext cx="4655822" cy="4387360"/>
          </a:xfrm>
        </p:spPr>
        <p:txBody>
          <a:bodyPr/>
          <a:lstStyle/>
          <a:p>
            <a:pPr marL="285750" indent="-285750">
              <a:buFont typeface="Arial" panose="020B0604020202020204" pitchFamily="34" charset="0"/>
              <a:buChar char="•"/>
            </a:pPr>
            <a:r>
              <a:rPr lang="en-US" dirty="0"/>
              <a:t>Pan</a:t>
            </a:r>
          </a:p>
          <a:p>
            <a:pPr marL="971550" lvl="1" indent="-285750"/>
            <a:r>
              <a:rPr lang="en-US" dirty="0"/>
              <a:t>Select the pan tool 	      from the toolbar</a:t>
            </a:r>
          </a:p>
          <a:p>
            <a:pPr marL="971550" lvl="1" indent="-285750"/>
            <a:r>
              <a:rPr lang="en-US" dirty="0"/>
              <a:t>Click and drag with left-mouse wheel to drag the map around</a:t>
            </a:r>
          </a:p>
          <a:p>
            <a:pPr marL="285750" indent="-285750">
              <a:buFont typeface="Arial" panose="020B0604020202020204" pitchFamily="34" charset="0"/>
              <a:buChar char="•"/>
            </a:pPr>
            <a:r>
              <a:rPr lang="en-US" dirty="0"/>
              <a:t>Zoom</a:t>
            </a:r>
          </a:p>
          <a:p>
            <a:pPr marL="971550" lvl="1" indent="-285750"/>
            <a:r>
              <a:rPr lang="en-US" dirty="0"/>
              <a:t>Select the wheel-zoom       tool from the toolbar </a:t>
            </a:r>
          </a:p>
          <a:p>
            <a:pPr marL="971550" lvl="1" indent="-285750"/>
            <a:r>
              <a:rPr lang="en-US" dirty="0"/>
              <a:t>Rotate mouse-wheel to zoom in and out</a:t>
            </a:r>
          </a:p>
          <a:p>
            <a:pPr marL="285750" indent="-285750">
              <a:buFont typeface="Arial" panose="020B0604020202020204" pitchFamily="34" charset="0"/>
              <a:buChar char="•"/>
            </a:pPr>
            <a:r>
              <a:rPr lang="en-US" dirty="0"/>
              <a:t>You can pan and zoom at the same time (you have to have both tools selected)</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Pan, Zoom, Bind</a:t>
            </a:r>
          </a:p>
        </p:txBody>
      </p:sp>
      <p:pic>
        <p:nvPicPr>
          <p:cNvPr id="2050" name="Picture 2" descr="pan_icon">
            <a:extLst>
              <a:ext uri="{FF2B5EF4-FFF2-40B4-BE49-F238E27FC236}">
                <a16:creationId xmlns:a16="http://schemas.microsoft.com/office/drawing/2014/main" id="{4726678F-08A3-4F96-8F25-C3F95DA3E6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37560" y="15773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eel_zoom_icon">
            <a:extLst>
              <a:ext uri="{FF2B5EF4-FFF2-40B4-BE49-F238E27FC236}">
                <a16:creationId xmlns:a16="http://schemas.microsoft.com/office/drawing/2014/main" id="{A9CBD9EC-A382-4186-AB44-F555995B36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10940" y="3033736"/>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78F5B76-4B15-41E9-85AA-73B9AB3EB9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89221" y="1577340"/>
            <a:ext cx="6982572" cy="3878580"/>
          </a:xfrm>
          <a:prstGeom prst="rect">
            <a:avLst/>
          </a:prstGeom>
        </p:spPr>
      </p:pic>
    </p:spTree>
    <p:extLst>
      <p:ext uri="{BB962C8B-B14F-4D97-AF65-F5344CB8AC3E}">
        <p14:creationId xmlns:p14="http://schemas.microsoft.com/office/powerpoint/2010/main" val="88350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8" y="1311425"/>
            <a:ext cx="10888981" cy="4387360"/>
          </a:xfrm>
        </p:spPr>
        <p:txBody>
          <a:bodyPr/>
          <a:lstStyle/>
          <a:p>
            <a:pPr marL="285750" indent="-285750">
              <a:buFont typeface="Arial" panose="020B0604020202020204" pitchFamily="34" charset="0"/>
              <a:buChar char="•"/>
            </a:pPr>
            <a:r>
              <a:rPr lang="en-US" dirty="0"/>
              <a:t>Bind</a:t>
            </a:r>
          </a:p>
          <a:p>
            <a:pPr marL="971550" lvl="1" indent="-285750"/>
            <a:r>
              <a:rPr lang="en-US" dirty="0"/>
              <a:t>Once you have the area you want to use approximately in your view, click </a:t>
            </a:r>
            <a:r>
              <a:rPr lang="en-US" dirty="0">
                <a:latin typeface="Consolas" panose="020B0609020204030204" pitchFamily="49" charset="0"/>
              </a:rPr>
              <a:t>BIND WINDOW TO STANDARD DIMS</a:t>
            </a:r>
            <a:r>
              <a:rPr lang="en-US" dirty="0"/>
              <a:t> to create a map of standard size</a:t>
            </a:r>
          </a:p>
          <a:p>
            <a:pPr marL="1428750" lvl="2" indent="-285750"/>
            <a:r>
              <a:rPr lang="en-US" dirty="0"/>
              <a:t>This operation is performed about the center of the view</a:t>
            </a:r>
          </a:p>
          <a:p>
            <a:pPr marL="285750" indent="-285750">
              <a:buFont typeface="Arial" panose="020B0604020202020204" pitchFamily="34" charset="0"/>
              <a:buChar char="•"/>
            </a:pPr>
            <a:r>
              <a:rPr lang="en-US" dirty="0"/>
              <a:t>Reset</a:t>
            </a:r>
          </a:p>
          <a:p>
            <a:pPr marL="971550" lvl="1" indent="-285750"/>
            <a:r>
              <a:rPr lang="en-US" dirty="0"/>
              <a:t>Click the reset tool       to reset the map view to where the </a:t>
            </a:r>
            <a:r>
              <a:rPr lang="en-US" dirty="0" err="1"/>
              <a:t>MapMaker</a:t>
            </a:r>
            <a:r>
              <a:rPr lang="en-US" dirty="0"/>
              <a:t> starts</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Bind and Reset Map</a:t>
            </a:r>
          </a:p>
        </p:txBody>
      </p:sp>
      <p:pic>
        <p:nvPicPr>
          <p:cNvPr id="6146" name="Picture 2" descr="reset_icon">
            <a:extLst>
              <a:ext uri="{FF2B5EF4-FFF2-40B4-BE49-F238E27FC236}">
                <a16:creationId xmlns:a16="http://schemas.microsoft.com/office/drawing/2014/main" id="{BB38D9C2-D677-4112-8602-CF5086B768B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22320" y="276264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4016E03-B718-4ADD-9917-5766D9E943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25930" y="3067443"/>
            <a:ext cx="8740140" cy="3215779"/>
          </a:xfrm>
          <a:prstGeom prst="rect">
            <a:avLst/>
          </a:prstGeom>
        </p:spPr>
      </p:pic>
    </p:spTree>
    <p:extLst>
      <p:ext uri="{BB962C8B-B14F-4D97-AF65-F5344CB8AC3E}">
        <p14:creationId xmlns:p14="http://schemas.microsoft.com/office/powerpoint/2010/main" val="12343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591B7-A0E7-4231-B2E0-B6FD71518C04}"/>
              </a:ext>
            </a:extLst>
          </p:cNvPr>
          <p:cNvSpPr>
            <a:spLocks noGrp="1"/>
          </p:cNvSpPr>
          <p:nvPr>
            <p:ph sz="quarter" idx="12"/>
          </p:nvPr>
        </p:nvSpPr>
        <p:spPr>
          <a:xfrm>
            <a:off x="533399" y="1311425"/>
            <a:ext cx="4175762" cy="4387360"/>
          </a:xfrm>
        </p:spPr>
        <p:txBody>
          <a:bodyPr/>
          <a:lstStyle/>
          <a:p>
            <a:pPr marL="285750" indent="-285750">
              <a:buFont typeface="Arial" panose="020B0604020202020204" pitchFamily="34" charset="0"/>
              <a:buChar char="•"/>
            </a:pPr>
            <a:r>
              <a:rPr lang="en-US" dirty="0"/>
              <a:t>Add survivors</a:t>
            </a:r>
          </a:p>
          <a:p>
            <a:pPr marL="971550" lvl="1" indent="-285750"/>
            <a:r>
              <a:rPr lang="en-US" dirty="0"/>
              <a:t>Select the survivor tool       from the toolbar</a:t>
            </a:r>
          </a:p>
          <a:p>
            <a:pPr marL="971550" lvl="1" indent="-285750"/>
            <a:r>
              <a:rPr lang="en-US" dirty="0"/>
              <a:t>Left-mouse click on the map where you want to place survivors</a:t>
            </a:r>
          </a:p>
          <a:p>
            <a:pPr marL="1428750" lvl="2" indent="-285750"/>
            <a:r>
              <a:rPr lang="en-US" dirty="0"/>
              <a:t>If you are clicking quickly and only some of your survivors are showing, go slower and only add another survivor when the previous one has already appeared</a:t>
            </a:r>
          </a:p>
          <a:p>
            <a:pPr marL="285750" indent="-285750">
              <a:buFont typeface="Arial" panose="020B0604020202020204" pitchFamily="34" charset="0"/>
              <a:buChar char="•"/>
            </a:pPr>
            <a:r>
              <a:rPr lang="en-US" dirty="0"/>
              <a:t>Delete survivors</a:t>
            </a:r>
          </a:p>
          <a:p>
            <a:pPr marL="971550" lvl="1" indent="-285750"/>
            <a:r>
              <a:rPr lang="en-US" dirty="0"/>
              <a:t>Select the survivor tool       from the toolbar</a:t>
            </a:r>
          </a:p>
          <a:p>
            <a:pPr marL="971550" lvl="1" indent="-285750"/>
            <a:r>
              <a:rPr lang="en-US" dirty="0"/>
              <a:t>Click on the survivor you want to delete on the map</a:t>
            </a:r>
          </a:p>
          <a:p>
            <a:pPr marL="971550" lvl="1" indent="-285750"/>
            <a:r>
              <a:rPr lang="en-US" dirty="0"/>
              <a:t>With the cursor on the map, press </a:t>
            </a:r>
            <a:r>
              <a:rPr lang="en-US" dirty="0">
                <a:latin typeface="Consolas" panose="020B0609020204030204" pitchFamily="49" charset="0"/>
              </a:rPr>
              <a:t>backspace</a:t>
            </a:r>
            <a:r>
              <a:rPr lang="en-US" dirty="0"/>
              <a:t> on your keyboard</a:t>
            </a:r>
          </a:p>
        </p:txBody>
      </p:sp>
      <p:sp>
        <p:nvSpPr>
          <p:cNvPr id="4" name="Title 3">
            <a:extLst>
              <a:ext uri="{FF2B5EF4-FFF2-40B4-BE49-F238E27FC236}">
                <a16:creationId xmlns:a16="http://schemas.microsoft.com/office/drawing/2014/main" id="{94398DD9-46E1-47A0-9658-CFDE0E6D40E3}"/>
              </a:ext>
            </a:extLst>
          </p:cNvPr>
          <p:cNvSpPr>
            <a:spLocks noGrp="1"/>
          </p:cNvSpPr>
          <p:nvPr>
            <p:ph type="title"/>
          </p:nvPr>
        </p:nvSpPr>
        <p:spPr/>
        <p:txBody>
          <a:bodyPr/>
          <a:lstStyle/>
          <a:p>
            <a:r>
              <a:rPr lang="en-US" dirty="0"/>
              <a:t>Usage: Place and Delete Survivors</a:t>
            </a:r>
          </a:p>
        </p:txBody>
      </p:sp>
      <p:pic>
        <p:nvPicPr>
          <p:cNvPr id="3074" name="Picture 2" descr="point_draw_icon">
            <a:extLst>
              <a:ext uri="{FF2B5EF4-FFF2-40B4-BE49-F238E27FC236}">
                <a16:creationId xmlns:a16="http://schemas.microsoft.com/office/drawing/2014/main" id="{48C91AE1-0BEC-4F23-B74E-6DF5DBC2DB3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88080" y="16002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oint_draw_icon">
            <a:extLst>
              <a:ext uri="{FF2B5EF4-FFF2-40B4-BE49-F238E27FC236}">
                <a16:creationId xmlns:a16="http://schemas.microsoft.com/office/drawing/2014/main" id="{083AF35F-DF31-40C2-99D6-532E417BE9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88080" y="4454283"/>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BFA7017-11BA-4C27-A97B-540676E6C8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9161" y="1311424"/>
            <a:ext cx="7482839" cy="4159151"/>
          </a:xfrm>
          <a:prstGeom prst="rect">
            <a:avLst/>
          </a:prstGeom>
        </p:spPr>
      </p:pic>
    </p:spTree>
    <p:extLst>
      <p:ext uri="{BB962C8B-B14F-4D97-AF65-F5344CB8AC3E}">
        <p14:creationId xmlns:p14="http://schemas.microsoft.com/office/powerpoint/2010/main" val="1633282913"/>
      </p:ext>
    </p:extLst>
  </p:cSld>
  <p:clrMapOvr>
    <a:masterClrMapping/>
  </p:clrMapOvr>
</p:sld>
</file>

<file path=ppt/theme/theme1.xml><?xml version="1.0" encoding="utf-8"?>
<a:theme xmlns:a="http://schemas.openxmlformats.org/drawingml/2006/main" name="Office Theme">
  <a:themeElements>
    <a:clrScheme name="Lockheed Martin Template">
      <a:dk1>
        <a:srgbClr val="000000"/>
      </a:dk1>
      <a:lt1>
        <a:srgbClr val="FFFFFF"/>
      </a:lt1>
      <a:dk2>
        <a:srgbClr val="414042"/>
      </a:dk2>
      <a:lt2>
        <a:srgbClr val="F7F8F9"/>
      </a:lt2>
      <a:accent1>
        <a:srgbClr val="002F6C"/>
      </a:accent1>
      <a:accent2>
        <a:srgbClr val="00A3E0"/>
      </a:accent2>
      <a:accent3>
        <a:srgbClr val="007396"/>
      </a:accent3>
      <a:accent4>
        <a:srgbClr val="833177"/>
      </a:accent4>
      <a:accent5>
        <a:srgbClr val="005E5D"/>
      </a:accent5>
      <a:accent6>
        <a:srgbClr val="FFCD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ckheed Martin PowerPoint_2018_Blue-Title2" id="{FF18C928-1474-A540-8A09-1C36D92B1F60}" vid="{5E11714D-AF48-9E40-8241-CE818B50FA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61bd46e-921f-4b2f-94f6-3f9bfcdede32">
      <Value>34</Value>
      <Value>33</Value>
      <Value>32</Value>
    </TaxCatchAll>
    <SIPLabel_Specialty xmlns="661bd46e-921f-4b2f-94f6-3f9bfcdede32"/>
    <SIPLabel_TPPI xmlns="661bd46e-921f-4b2f-94f6-3f9bfcdede32" xsi:nil="true"/>
    <TaxKeywordTaxHTField xmlns="661bd46e-921f-4b2f-94f6-3f9bfcdede32">
      <Terms xmlns="http://schemas.microsoft.com/office/infopath/2007/PartnerControls">
        <TermInfo xmlns="http://schemas.microsoft.com/office/infopath/2007/PartnerControls">
          <TermName xmlns="http://schemas.microsoft.com/office/infopath/2007/PartnerControls">Official</TermName>
          <TermId xmlns="http://schemas.microsoft.com/office/infopath/2007/PartnerControls">cf27d6ae-165f-4fd4-82df-b359670c06e5</TermId>
        </TermInfo>
        <TermInfo xmlns="http://schemas.microsoft.com/office/infopath/2007/PartnerControls">
          <TermName xmlns="http://schemas.microsoft.com/office/infopath/2007/PartnerControls">template</TermName>
          <TermId xmlns="http://schemas.microsoft.com/office/infopath/2007/PartnerControls">aa6d2b24-3068-464c-b8a1-9c0912f06071</TermId>
        </TermInfo>
        <TermInfo xmlns="http://schemas.microsoft.com/office/infopath/2007/PartnerControls">
          <TermName xmlns="http://schemas.microsoft.com/office/infopath/2007/PartnerControls">PowerPoint</TermName>
          <TermId xmlns="http://schemas.microsoft.com/office/infopath/2007/PartnerControls">fdd97a65-f75e-49d0-985b-95654da0a884</TermId>
        </TermInfo>
      </Terms>
    </TaxKeywordTaxHTField>
    <SIPLabel_OCI xmlns="661bd46e-921f-4b2f-94f6-3f9bfcdede32" xsi:nil="true"/>
    <Info xmlns="1042a8a7-e606-4d6a-9cd6-c2fbda9658e7">Blue background on title &amp; end slides</Info>
    <SIPLabel_ECICountry xmlns="661bd46e-921f-4b2f-94f6-3f9bfcdede32"/>
    <SIPLabel xmlns="661bd46e-921f-4b2f-94f6-3f9bfcdede32">
      <Value>Unrestricted</Value>
    </SIPLab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9BFE13F2C6DC4E8A742168C5E5E2A3" ma:contentTypeVersion="12" ma:contentTypeDescription="Create a new document." ma:contentTypeScope="" ma:versionID="bdc0257aa8f780456dbd61b6708a9d79">
  <xsd:schema xmlns:xsd="http://www.w3.org/2001/XMLSchema" xmlns:xs="http://www.w3.org/2001/XMLSchema" xmlns:p="http://schemas.microsoft.com/office/2006/metadata/properties" xmlns:ns2="661bd46e-921f-4b2f-94f6-3f9bfcdede32" xmlns:ns3="1042a8a7-e606-4d6a-9cd6-c2fbda9658e7" targetNamespace="http://schemas.microsoft.com/office/2006/metadata/properties" ma:root="true" ma:fieldsID="2828dd882596112d658dad8bc792483c" ns2:_="" ns3:_="">
    <xsd:import namespace="661bd46e-921f-4b2f-94f6-3f9bfcdede32"/>
    <xsd:import namespace="1042a8a7-e606-4d6a-9cd6-c2fbda9658e7"/>
    <xsd:element name="properties">
      <xsd:complexType>
        <xsd:sequence>
          <xsd:element name="documentManagement">
            <xsd:complexType>
              <xsd:all>
                <xsd:element ref="ns2:TaxKeywordTaxHTField" minOccurs="0"/>
                <xsd:element ref="ns2:TaxCatchAll" minOccurs="0"/>
                <xsd:element ref="ns3:Info" minOccurs="0"/>
                <xsd:element ref="ns2:SIPLabel" minOccurs="0"/>
                <xsd:element ref="ns2:SIPLabel_ECICountry" minOccurs="0"/>
                <xsd:element ref="ns2:SIPLabel_OCI" minOccurs="0"/>
                <xsd:element ref="ns2:SIPLabel_TPPI" minOccurs="0"/>
                <xsd:element ref="ns2:SIPLabel_Special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bd46e-921f-4b2f-94f6-3f9bfcdede32" elementFormDefault="qualified">
    <xsd:import namespace="http://schemas.microsoft.com/office/2006/documentManagement/types"/>
    <xsd:import namespace="http://schemas.microsoft.com/office/infopath/2007/PartnerControls"/>
    <xsd:element name="TaxKeywordTaxHTField" ma:index="9" nillable="true" ma:taxonomy="true" ma:internalName="TaxKeywordTaxHTField" ma:taxonomyFieldName="Enterprise_x0020_Keywords" ma:displayName="Enterprise Keywords" ma:fieldId="{23f27201-bee3-471e-b2e7-b64fd8b7ca38}" ma:taxonomyMulti="true" ma:sspId="5f68076a-9896-4f70-850d-4130ed0339a6" ma:termSetId="00000000-0000-0000-0000-000000000000" ma:anchorId="00000000-0000-0000-0000-000000000000" ma:open="true" ma:isKeyword="true">
      <xsd:complexType>
        <xsd:sequence>
          <xsd:element ref="pc:Terms" minOccurs="0" maxOccurs="1"/>
        </xsd:sequence>
      </xsd:complexType>
    </xsd:element>
    <xsd:element name="TaxCatchAll" ma:index="10" nillable="true" ma:displayName="Taxonomy Catch All Column" ma:description="" ma:hidden="true" ma:list="{5dfc3885-0e86-4dcb-a692-351b8f83f0b3}" ma:internalName="TaxCatchAll" ma:showField="CatchAllData" ma:web="661bd46e-921f-4b2f-94f6-3f9bfcdede32">
      <xsd:complexType>
        <xsd:complexContent>
          <xsd:extension base="dms:MultiChoiceLookup">
            <xsd:sequence>
              <xsd:element name="Value" type="dms:Lookup" maxOccurs="unbounded" minOccurs="0" nillable="true"/>
            </xsd:sequence>
          </xsd:extension>
        </xsd:complexContent>
      </xsd:complexType>
    </xsd:element>
    <xsd:element name="SIPLabel" ma:index="12" nillable="true" ma:displayName="Sensitive Information Protection (SIP) Label" ma:internalName="SIPLabel" ma:requiredMultiChoice="true">
      <xsd:complexType>
        <xsd:complexContent>
          <xsd:extension base="dms:MultiChoice">
            <xsd:sequence>
              <xsd:element name="Value" maxOccurs="unbounded" minOccurs="0" nillable="true">
                <xsd:simpleType>
                  <xsd:restriction base="dms:Choice">
                    <xsd:enumeration value="Unrestricted"/>
                    <xsd:enumeration value="Lockheed Martin Proprietary Information (LMPI)"/>
                    <xsd:enumeration value="Export Controlled Information (ECI)"/>
                    <xsd:enumeration value="Attorney-Client Privileged Information and/or Attorney Work Product"/>
                    <xsd:enumeration value="Protected Information"/>
                    <xsd:enumeration value="Personal Information"/>
                    <xsd:enumeration value="Third Party Proprietary Information"/>
                    <xsd:enumeration value="Organizational Conflict of Interest (OCI)"/>
                    <xsd:enumeration value="Specialty Label"/>
                  </xsd:restriction>
                </xsd:simpleType>
              </xsd:element>
            </xsd:sequence>
          </xsd:extension>
        </xsd:complexContent>
      </xsd:complexType>
    </xsd:element>
    <xsd:element name="SIPLabel_ECICountry" ma:index="13" nillable="true" ma:displayName="Export Control Country of Jurisdiction" ma:internalName="SIPLabel_ECICountry">
      <xsd:complexType>
        <xsd:complexContent>
          <xsd:extension base="dms:MultiChoice">
            <xsd:sequence>
              <xsd:element name="Value" maxOccurs="unbounded" minOccurs="0" nillable="true">
                <xsd:simpleType>
                  <xsd:restriction base="dms:Choice">
                    <xsd:enumeration value="United States (US)"/>
                    <xsd:enumeration value="Canada (CA)"/>
                    <xsd:enumeration value="United Kingdom (GB)"/>
                    <xsd:enumeration value="Australia (AU)"/>
                    <xsd:enumeration value="Albania (AL)"/>
                    <xsd:enumeration value="Argentina (AR)"/>
                    <xsd:enumeration value="Bahrain (BH)"/>
                    <xsd:enumeration value="Belgium (BE)"/>
                    <xsd:enumeration value="Brazil (BR)"/>
                    <xsd:enumeration value="China (CN)"/>
                    <xsd:enumeration value="Colombia (CO)"/>
                    <xsd:enumeration value="Croatia (HR)"/>
                    <xsd:enumeration value="Denmark (DK)"/>
                    <xsd:enumeration value="Egypt (EG)"/>
                    <xsd:enumeration value="Finland (FI)"/>
                    <xsd:enumeration value="France (FR)"/>
                    <xsd:enumeration value="Germany (DE)"/>
                    <xsd:enumeration value="Greece (GR)"/>
                    <xsd:enumeration value="Guam (GU)"/>
                    <xsd:enumeration value="Hong Kong (HK)"/>
                    <xsd:enumeration value="India (IN)"/>
                    <xsd:enumeration value="Israel (IL)"/>
                    <xsd:enumeration value="Italy (IT)"/>
                    <xsd:enumeration value="Japan (JP)"/>
                    <xsd:enumeration value="Korea, Republic of (KR)"/>
                    <xsd:enumeration value="Kuwait (KW)"/>
                    <xsd:enumeration value="Malaysia (MY)"/>
                    <xsd:enumeration value="Mauritius (MU)"/>
                    <xsd:enumeration value="Mexico (MX)"/>
                    <xsd:enumeration value="Netherlands (NL)"/>
                    <xsd:enumeration value="New Zealand (NZ)"/>
                    <xsd:enumeration value="Norway (NO)"/>
                    <xsd:enumeration value="Philippines (PH)"/>
                    <xsd:enumeration value="Poland (PL)"/>
                    <xsd:enumeration value="Portugal (PT)"/>
                    <xsd:enumeration value="Puerto Rico (PR)"/>
                    <xsd:enumeration value="Romania (RO)"/>
                    <xsd:enumeration value="Saudi Arabia (SA)"/>
                    <xsd:enumeration value="Singapore (SG)"/>
                    <xsd:enumeration value="South Africa (ZA)"/>
                    <xsd:enumeration value="Spain (ES)"/>
                    <xsd:enumeration value="Sweden (SE)"/>
                    <xsd:enumeration value="Switzerland (CH)"/>
                    <xsd:enumeration value="Taiwan, Province of China (TW)"/>
                    <xsd:enumeration value="Thailand (TH)"/>
                    <xsd:enumeration value="Turkey (TR)"/>
                    <xsd:enumeration value="United Arab Emirates (AE)"/>
                    <xsd:enumeration value="Venezuela (VE)"/>
                    <xsd:enumeration value="Viet Nam (VN)"/>
                  </xsd:restriction>
                </xsd:simpleType>
              </xsd:element>
            </xsd:sequence>
          </xsd:extension>
        </xsd:complexContent>
      </xsd:complexType>
    </xsd:element>
    <xsd:element name="SIPLabel_OCI" ma:index="14" nillable="true" ma:displayName="Organizational Conflict of Interest" ma:internalName="SIPLabel_OCI">
      <xsd:simpleType>
        <xsd:restriction base="dms:Text"/>
      </xsd:simpleType>
    </xsd:element>
    <xsd:element name="SIPLabel_TPPI" ma:index="15" nillable="true" ma:displayName="Third Party" ma:internalName="SIPLabel_TPPI">
      <xsd:simpleType>
        <xsd:restriction base="dms:Text"/>
      </xsd:simpleType>
    </xsd:element>
    <xsd:element name="SIPLabel_Specialty" ma:index="16" nillable="true" ma:displayName="Specialty Label" ma:internalName="SIPLabel_Specialty">
      <xsd:complexType>
        <xsd:complexContent>
          <xsd:extension base="dms:MultiChoice">
            <xsd:sequence>
              <xsd:element name="Value" maxOccurs="unbounded" minOccurs="0" nillable="true">
                <xsd:simpleType>
                  <xsd:restriction base="dms:Choice">
                    <xsd:enumeration value="UK OFFICIAL"/>
                    <xsd:enumeration value="UK OFFICIAL-SENSITIV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042a8a7-e606-4d6a-9cd6-c2fbda9658e7" elementFormDefault="qualified">
    <xsd:import namespace="http://schemas.microsoft.com/office/2006/documentManagement/types"/>
    <xsd:import namespace="http://schemas.microsoft.com/office/infopath/2007/PartnerControls"/>
    <xsd:element name="Info" ma:index="11" nillable="true" ma:displayName="Info" ma:internalName="Info">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99D200-8C76-4381-B149-0ABAA83066DA}">
  <ds:schemaRefs>
    <ds:schemaRef ds:uri="1042a8a7-e606-4d6a-9cd6-c2fbda9658e7"/>
    <ds:schemaRef ds:uri="http://schemas.microsoft.com/office/2006/documentManagement/types"/>
    <ds:schemaRef ds:uri="661bd46e-921f-4b2f-94f6-3f9bfcdede32"/>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5D910FE-BA35-46CD-9006-7B6EAFC62712}">
  <ds:schemaRefs>
    <ds:schemaRef ds:uri="http://schemas.microsoft.com/sharepoint/v3/contenttype/forms"/>
  </ds:schemaRefs>
</ds:datastoreItem>
</file>

<file path=customXml/itemProps3.xml><?xml version="1.0" encoding="utf-8"?>
<ds:datastoreItem xmlns:ds="http://schemas.openxmlformats.org/officeDocument/2006/customXml" ds:itemID="{FEBC080A-64D1-44F5-8A55-BDB0EEAB12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1bd46e-921f-4b2f-94f6-3f9bfcdede32"/>
    <ds:schemaRef ds:uri="1042a8a7-e606-4d6a-9cd6-c2fbda9658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272</TotalTime>
  <Words>1126</Words>
  <Application>Microsoft Office PowerPoint</Application>
  <PresentationFormat>Widescreen</PresentationFormat>
  <Paragraphs>146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arial</vt:lpstr>
      <vt:lpstr>Calibri</vt:lpstr>
      <vt:lpstr>Consolas</vt:lpstr>
      <vt:lpstr>Symbol</vt:lpstr>
      <vt:lpstr>Office Theme</vt:lpstr>
      <vt:lpstr>2022 MIT Momentum</vt:lpstr>
      <vt:lpstr>Agenda</vt:lpstr>
      <vt:lpstr>Purpose and Scope</vt:lpstr>
      <vt:lpstr>Major Features</vt:lpstr>
      <vt:lpstr>How to Launch</vt:lpstr>
      <vt:lpstr>Usage: Overview</vt:lpstr>
      <vt:lpstr>Usage: Pan, Zoom, Bind</vt:lpstr>
      <vt:lpstr>Usage: Bind and Reset Map</vt:lpstr>
      <vt:lpstr>Usage: Place and Delete Survivors</vt:lpstr>
      <vt:lpstr>Usage: Place and Delete Fires</vt:lpstr>
      <vt:lpstr>Usage: Bulk Delete Fires or Survivors</vt:lpstr>
      <vt:lpstr>Usage: Select Map Type</vt:lpstr>
      <vt:lpstr>Usage: Save Map</vt:lpstr>
      <vt:lpstr>Usage: Edit Map</vt:lpstr>
      <vt:lpstr>Usage: Create Derivative Map</vt:lpstr>
      <vt:lpstr>Usage: Visualizer</vt:lpstr>
      <vt:lpstr>Usage: Visualizer</vt:lpstr>
      <vt:lpstr>Usage: Miscellaneous Features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Trammell, Eric T (US)</dc:creator>
  <cp:keywords>Unrestricted, template; Official; PowerPoint</cp:keywords>
  <cp:lastModifiedBy>Lavryonova, Irina (US)</cp:lastModifiedBy>
  <cp:revision>41</cp:revision>
  <dcterms:created xsi:type="dcterms:W3CDTF">2018-09-19T12:26:03Z</dcterms:created>
  <dcterms:modified xsi:type="dcterms:W3CDTF">2021-12-16T01:32:36Z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0x010100A29BFE13F2C6DC4E8A742168C5E5E2A3</vt:lpwstr>
  </property>
  <property fmtid="{D5CDD505-2E9C-101B-9397-08002B2CF9AE}" pid="3" name="Enterprise Keywords">
    <vt:lpwstr>34;#Official|cf27d6ae-165f-4fd4-82df-b359670c06e5;#33;#template|aa6d2b24-3068-464c-b8a1-9c0912f06071;#32;#PowerPoint|fdd97a65-f75e-49d0-985b-95654da0a884</vt:lpwstr>
  </property>
  <property fmtid="{D5CDD505-2E9C-101B-9397-08002B2CF9AE}" pid="4" name="checkedProgramsCount">
    <vt:i4>0</vt:i4>
  </property>
  <property fmtid="{D5CDD505-2E9C-101B-9397-08002B2CF9AE}" pid="5" name="LM SIP Document Sensitivity">
    <vt:lpwstr/>
  </property>
  <property fmtid="{D5CDD505-2E9C-101B-9397-08002B2CF9AE}" pid="6" name="Document Author">
    <vt:lpwstr>US\e331445</vt:lpwstr>
  </property>
  <property fmtid="{D5CDD505-2E9C-101B-9397-08002B2CF9AE}" pid="7" name="Document Sensitivity">
    <vt:lpwstr>1</vt:lpwstr>
  </property>
  <property fmtid="{D5CDD505-2E9C-101B-9397-08002B2CF9AE}" pid="8" name="ThirdParty">
    <vt:lpwstr/>
  </property>
  <property fmtid="{D5CDD505-2E9C-101B-9397-08002B2CF9AE}" pid="9" name="OCI Restriction">
    <vt:bool>false</vt:bool>
  </property>
  <property fmtid="{D5CDD505-2E9C-101B-9397-08002B2CF9AE}" pid="10" name="OCI Additional Info">
    <vt:lpwstr/>
  </property>
  <property fmtid="{D5CDD505-2E9C-101B-9397-08002B2CF9AE}" pid="11" name="Allow Header Overwrite">
    <vt:bool>true</vt:bool>
  </property>
  <property fmtid="{D5CDD505-2E9C-101B-9397-08002B2CF9AE}" pid="12" name="Allow Footer Overwrite">
    <vt:bool>true</vt:bool>
  </property>
  <property fmtid="{D5CDD505-2E9C-101B-9397-08002B2CF9AE}" pid="13" name="Multiple Selected">
    <vt:lpwstr>-1</vt:lpwstr>
  </property>
  <property fmtid="{D5CDD505-2E9C-101B-9397-08002B2CF9AE}" pid="14" name="SIPLongWording">
    <vt:lpwstr>_x000d_
_x000d_
</vt:lpwstr>
  </property>
  <property fmtid="{D5CDD505-2E9C-101B-9397-08002B2CF9AE}" pid="15" name="ExpCountry">
    <vt:lpwstr/>
  </property>
  <property fmtid="{D5CDD505-2E9C-101B-9397-08002B2CF9AE}" pid="16" name="TextBoxAndDropdownValues">
    <vt:lpwstr/>
  </property>
</Properties>
</file>